
<file path=[Content_Types].xml><?xml version="1.0" encoding="utf-8"?>
<Types xmlns="http://schemas.openxmlformats.org/package/2006/content-types">
  <Default Extension="fntdata" ContentType="application/x-fontdata"/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1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Relationship Id="rId4" Type="http://schemas.openxmlformats.org/officeDocument/2006/relationships/custom-properties" Target="docProps/custom.xml" 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16256000" cy="9144000"/>
  <p:notesSz cx="9144000" cy="16256000"/>
  <p:embeddedFontLst>
    <p:embeddedFont>
      <p:font typeface="Liter" charset="-122" pitchFamily="34"/>
      <p:regular r:id="rId23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23" Type="http://schemas.openxmlformats.org/officeDocument/2006/relationships/font" Target="fonts/font1.fntdata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零售额</c:v>
                </c:pt>
              </c:strCache>
            </c:strRef>
          </c:tx>
          <c:spPr>
            <a:solidFill>
              <a:srgbClr val="2B7DB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475569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2020</c:v>
                  </c:pt>
                  <c:pt idx="1">
                    <c:v>2021</c:v>
                  </c:pt>
                  <c:pt idx="2">
                    <c:v>2022</c:v>
                  </c:pt>
                  <c:pt idx="3">
                    <c:v>2023</c:v>
                  </c:pt>
                  <c:pt idx="4">
                    <c:v>2024</c:v>
                  </c:pt>
                  <c:pt idx="5">
                    <c:v>2025E</c:v>
                  </c:pt>
                  <c:pt idx="6">
                    <c:v>2026E</c:v>
                  </c:pt>
                  <c:pt idx="7">
                    <c:v>2028E</c:v>
                  </c:pt>
                </c:lvl>
              </c:multiLvlStrCache>
            </c:multiLvl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87</c:v>
                </c:pt>
                <c:pt idx="1">
                  <c:v>67</c:v>
                </c:pt>
                <c:pt idx="2">
                  <c:v>59</c:v>
                </c:pt>
                <c:pt idx="3">
                  <c:v>55</c:v>
                </c:pt>
                <c:pt idx="4">
                  <c:v>64</c:v>
                </c:pt>
                <c:pt idx="5">
                  <c:v>78</c:v>
                </c:pt>
                <c:pt idx="6">
                  <c:v>90</c:v>
                </c:pt>
                <c:pt idx="7">
                  <c:v>103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475569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56"/>
        <c:overlap val="0"/>
        <c:axId val="2094734554"/>
        <c:axId val="2094734552"/>
        <c:axId val="2094734556"/>
      </c:barChart>
      <c:lineChart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增速</c:v>
                </c:pt>
              </c:strCache>
            </c:strRef>
          </c:tx>
          <c:spPr>
            <a:solidFill>
              <a:srgbClr val="E8734A"/>
            </a:solidFill>
            <a:ln w="25400" cap="flat">
              <a:solidFill>
                <a:srgbClr val="E8734A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475569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E8734A"/>
              </a:solidFill>
              <a:ln w="9525" cap="flat">
                <a:solidFill>
                  <a:srgbClr val="E8734A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Sheet1!$A$2:$A$9</c:f>
              <c:multiLvlStrCache>
                <c:ptCount val="8"/>
                <c:lvl>
                  <c:pt idx="0">
                    <c:v>2020</c:v>
                  </c:pt>
                  <c:pt idx="1">
                    <c:v>2021</c:v>
                  </c:pt>
                  <c:pt idx="2">
                    <c:v>2022</c:v>
                  </c:pt>
                  <c:pt idx="3">
                    <c:v>2023</c:v>
                  </c:pt>
                  <c:pt idx="4">
                    <c:v>2024</c:v>
                  </c:pt>
                  <c:pt idx="5">
                    <c:v>2025E</c:v>
                  </c:pt>
                  <c:pt idx="6">
                    <c:v>2026E</c:v>
                  </c:pt>
                  <c:pt idx="7">
                    <c:v>2028E</c:v>
                  </c:pt>
                </c:lvl>
              </c:multiLvlStrCache>
            </c:multiLvl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</c:v>
                </c:pt>
                <c:pt idx="1">
                  <c:v>-0.23</c:v>
                </c:pt>
                <c:pt idx="2">
                  <c:v>-0.12</c:v>
                </c:pt>
                <c:pt idx="3">
                  <c:v>-0.07</c:v>
                </c:pt>
                <c:pt idx="4">
                  <c:v>0.16</c:v>
                </c:pt>
                <c:pt idx="5">
                  <c:v>0.22</c:v>
                </c:pt>
                <c:pt idx="6">
                  <c:v>0.15</c:v>
                </c:pt>
                <c:pt idx="7">
                  <c:v>0.07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475569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3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e5e7eb"/>
              </a:solidFill>
              <a:prstDash val="dash"/>
              <a:round/>
            </a:ln>
          </c:spPr>
        </c:majorGridlines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b="0" i="0" u="none" strike="noStrike">
                    <a:solidFill>
                      <a:srgbClr val="000000"/>
                    </a:solidFill>
                    <a:latin typeface="Arial"/>
                  </a:rPr>
                  <a:t>零售额（亿元）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valAx>
        <c:axId val="2094734553"/>
        <c:scaling>
          <c:orientation val="minMax"/>
          <c:max val="0.3"/>
          <c:min val="-0.3"/>
        </c:scaling>
        <c:delete val="0"/>
        <c:axPos val="r"/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b="0" i="0" u="none" strike="noStrike">
                    <a:solidFill>
                      <a:srgbClr val="000000"/>
                    </a:solidFill>
                    <a:latin typeface="Arial"/>
                  </a:rPr>
                  <a:t>零售额（亿元）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max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txPr>
        <a:bodyPr/>
        <a:lstStyle/>
        <a:p>
          <a:pPr>
            <a:defRPr sz="1100">      </a:defRPr>
          </a:pPr>
          <a:endParaRPr lang="en-US"/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share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2B7DB3"/>
              </a:solidFill>
              <a:effectLst/>
            </c:spPr>
          </c:dPt>
          <c:dPt>
            <c:idx val="1"/>
            <c:bubble3D val="0"/>
            <c:spPr>
              <a:solidFill>
                <a:srgbClr val="3A9BD8"/>
              </a:solidFill>
              <a:effectLst/>
            </c:spPr>
          </c:dPt>
          <c:dPt>
            <c:idx val="2"/>
            <c:bubble3D val="0"/>
            <c:spPr>
              <a:solidFill>
                <a:srgbClr val="E8734A"/>
              </a:solidFill>
              <a:effectLst/>
            </c:spPr>
          </c:dPt>
          <c:dPt>
            <c:idx val="3"/>
            <c:bubble3D val="0"/>
            <c:spPr>
              <a:solidFill>
                <a:srgbClr val="6B8FA3"/>
              </a:solidFill>
              <a:effectLst/>
            </c:spPr>
          </c:dPt>
          <c:dPt>
            <c:idx val="4"/>
            <c:bubble3D val="0"/>
            <c:spPr>
              <a:solidFill>
                <a:srgbClr val="94A3B8"/>
              </a:solidFill>
              <a:effectLst/>
            </c:spPr>
          </c:dPt>
          <c:dPt>
            <c:idx val="5"/>
            <c:bubble3D val="0"/>
            <c:spPr>
              <a:solidFill>
                <a:srgbClr val="CBD5E1"/>
              </a:solidFill>
              <a:effectLst/>
            </c:spPr>
          </c:dPt>
          <c:dPt>
            <c:idx val="6"/>
            <c:bubble3D val="0"/>
            <c:spPr>
              <a:solidFill>
                <a:srgbClr val="64748B"/>
              </a:solidFill>
              <a:effectLst/>
            </c:spPr>
          </c:dPt>
          <c:dPt>
            <c:idx val="7"/>
            <c:bubble3D val="0"/>
            <c:spPr>
              <a:solidFill>
                <a:srgbClr val="E2E8F0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1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1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1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1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1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numFmt formatCode="0%" sourceLinked="0"/>
              <c:spPr/>
              <c:txPr>
                <a:bodyPr/>
                <a:lstStyle/>
                <a:p>
                  <a:pPr>
                    <a:defRPr sz="11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6"/>
              <c:numFmt formatCode="0%" sourceLinked="0"/>
              <c:spPr/>
              <c:txPr>
                <a:bodyPr/>
                <a:lstStyle/>
                <a:p>
                  <a:pPr>
                    <a:defRPr sz="11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7"/>
              <c:numFmt formatCode="0%" sourceLinked="0"/>
              <c:spPr/>
              <c:txPr>
                <a:bodyPr/>
                <a:lstStyle/>
                <a:p>
                  <a:pPr>
                    <a:defRPr sz="11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usmile笑容加</c:v>
                </c:pt>
                <c:pt idx="1">
                  <c:v>飞利浦</c:v>
                </c:pt>
                <c:pt idx="2">
                  <c:v>徕芬</c:v>
                </c:pt>
                <c:pt idx="3">
                  <c:v>欧乐B</c:v>
                </c:pt>
                <c:pt idx="4">
                  <c:v>舒客</c:v>
                </c:pt>
                <c:pt idx="5">
                  <c:v>小米系</c:v>
                </c:pt>
                <c:pt idx="6">
                  <c:v>拜尔</c:v>
                </c:pt>
                <c:pt idx="7">
                  <c:v>其他</c:v>
                </c:pt>
              </c:strCache>
            </c:strRef>
          </c:cat>
          <c:val>
            <c:numRef>
              <c:f>Sheet1!$B$2:$B$9</c:f>
              <c:numCache>
                <c:ptCount val="8"/>
                <c:pt idx="0">
                  <c:v>28</c:v>
                </c:pt>
                <c:pt idx="1">
                  <c:v>21.3</c:v>
                </c:pt>
                <c:pt idx="2">
                  <c:v>11</c:v>
                </c:pt>
                <c:pt idx="3">
                  <c:v>8.91</c:v>
                </c:pt>
                <c:pt idx="4">
                  <c:v>4.54</c:v>
                </c:pt>
                <c:pt idx="5">
                  <c:v>3.21</c:v>
                </c:pt>
                <c:pt idx="6">
                  <c:v>3.39</c:v>
                </c:pt>
                <c:pt idx="7">
                  <c:v>19.55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  <c:txPr>
        <a:bodyPr/>
        <a:lstStyle/>
        <a:p>
          <a:pPr>
            <a:defRPr sz="12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gradFill rotWithShape="1" flip="none">
          <a:gsLst>
            <a:gs pos="0">
              <a:srgbClr val="1A5276"/>
            </a:gs>
            <a:gs pos="100000">
              <a:srgbClr val="2B7DB3"/>
            </a:gs>
          </a:gsLst>
          <a:lin ang="8100000" scaled="1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16000" y="2794000"/>
            <a:ext cx="9144000" cy="165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30000"/>
              </a:lnSpc>
            </a:pPr>
            <a:r>
              <a:rPr lang="en-US" sz="4800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爱齿一生品牌市场调研</a:t>
            </a:r>
            <a:endParaRPr lang="en-US" sz="4800" dirty="0"/>
          </a:p>
          <a:p>
            <a:pPr algn="l">
              <a:lnSpc>
                <a:spcPct val="130000"/>
              </a:lnSpc>
            </a:pPr>
            <a:r>
              <a:rPr lang="en-US" sz="4800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与AI大模型表现分析报告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1016000" y="4699000"/>
            <a:ext cx="8890000" cy="10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50000"/>
              </a:lnSpc>
            </a:pPr>
            <a:r>
              <a:rPr lang="en-US" sz="2000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自助洗牙仪/电动牙刷产品 · 竞品格局 · AI认知度深度洞察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1016000" y="5905500"/>
            <a:ext cx="1524000" cy="0"/>
          </a:xfrm>
          <a:prstGeom prst="straightConnector1">
            <a:avLst/>
          </a:prstGeom>
          <a:noFill/>
          <a:ln w="25400">
            <a:solidFill>
              <a:srgbClr val="FFFFFF">
                <a:alpha val="50196"/>
              </a:srgbClr>
            </a:solidFill>
            <a:prstDash val="solid"/>
            <a:headEnd type="none"/>
            <a:tailEnd type="none"/>
          </a:ln>
        </p:spPr>
      </p:sp>
      <p:sp>
        <p:nvSpPr>
          <p:cNvPr id="5" name="Text 3"/>
          <p:cNvSpPr/>
          <p:nvPr/>
        </p:nvSpPr>
        <p:spPr>
          <a:xfrm>
            <a:off x="1016000" y="6096000"/>
            <a:ext cx="2540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600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2026年6月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11176000" y="2794000"/>
            <a:ext cx="4064000" cy="3556000"/>
          </a:xfrm>
          <a:prstGeom prst="rect">
            <a:avLst/>
          </a:prstGeom>
          <a:solidFill>
            <a:srgbClr val="FFFFFF">
              <a:alpha val="8235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176000" y="4318000"/>
            <a:ext cx="4064000" cy="635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3200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爱齿一生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11176000" y="5016500"/>
            <a:ext cx="4064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spc="400" kern="0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AICHIYISHENG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1176000" y="5588000"/>
            <a:ext cx="4064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自助洗牙仪 | 电动牙刷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13970000" y="1524000"/>
            <a:ext cx="2032000" cy="2032000"/>
          </a:xfrm>
          <a:prstGeom prst="ellipse">
            <a:avLst/>
          </a:prstGeom>
          <a:solidFill>
            <a:srgbClr val="FFFFFF">
              <a:alpha val="3137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9906000" y="6604000"/>
            <a:ext cx="1270000" cy="1270000"/>
          </a:xfrm>
          <a:prstGeom prst="ellipse">
            <a:avLst/>
          </a:prstGeom>
          <a:solidFill>
            <a:srgbClr val="FFFFFF">
              <a:alpha val="3137"/>
            </a:srgbClr>
          </a:solidFill>
          <a:ln/>
        </p:spPr>
      </p:sp>
    </p:spTree>
  </p:cSld>
  <p:clrMapOvr>
    <a:masterClrMapping/>
  </p:clrMapOvr>
  <p:transition>
    <p:fade/>
    <p:spd val="me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16000" y="444500"/>
            <a:ext cx="14224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30000"/>
              </a:lnSpc>
            </a:pPr>
            <a:r>
              <a:rPr lang="en-US" sz="26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爱齿一生299元定价处于中端区间，但品牌力与功能丰富度弱于同价位竞品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1016000" y="1397000"/>
            <a:ext cx="14224000" cy="0"/>
          </a:xfrm>
          <a:prstGeom prst="straightConnector1">
            <a:avLst/>
          </a:prstGeom>
          <a:noFill/>
          <a:ln w="12700">
            <a:solidFill>
              <a:srgbClr val="CBD5E1"/>
            </a:solidFill>
            <a:prstDash val="solid"/>
            <a:headEnd type="none"/>
            <a:tailEnd type="none"/>
          </a:ln>
        </p:spPr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016000" y="1587500"/>
          <a:ext cx="14224000" cy="3937000"/>
        </p:xfrm>
        <a:graphic>
          <a:graphicData uri="http://schemas.openxmlformats.org/drawingml/2006/table">
            <a:tbl>
              <a:tblPr/>
              <a:tblGrid>
                <a:gridCol w="2133600"/>
                <a:gridCol w="2418080"/>
                <a:gridCol w="2418080"/>
                <a:gridCol w="2418080"/>
                <a:gridCol w="2418080"/>
                <a:gridCol w="2418080"/>
              </a:tblGrid>
              <a:tr h="39370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对比维度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7D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爱齿一生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7D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usmile Y30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7D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飞利浦HX6730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7D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小米T501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7D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徕芬扫振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7DB3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参考价格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299元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149-329元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399元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199元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299元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清洁技术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360°旋转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声波振动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声波振动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声波振动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扫振式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智能APP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E8734A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不支持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部分支持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支持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支持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支持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压力感应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E8734A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无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基础款无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有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有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智能过压提醒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续航能力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E8734A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15天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90天+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21天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65天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30天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防水等级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防水（未标IP）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IPX7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IPX7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IPX8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IPX7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刷头成本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未明确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34.5元/支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53元/支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约25元/支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10元/支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品牌认知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E8734A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极低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高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极高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高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中高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渠道覆盖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E8734A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仅淘宝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全渠道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全渠道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全渠道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全渠道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1016000" y="5778500"/>
            <a:ext cx="50800" cy="133350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6" name="Text 3"/>
          <p:cNvSpPr/>
          <p:nvPr/>
        </p:nvSpPr>
        <p:spPr>
          <a:xfrm>
            <a:off x="1270000" y="5778500"/>
            <a:ext cx="3810000" cy="3048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500" b="1" dirty="0">
                <a:solidFill>
                  <a:srgbClr val="16A34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爱齿一生优势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1270000" y="6134100"/>
            <a:ext cx="6350000" cy="10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旋转式无震感，舒适度差异化明显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299元定价合理，处于中端 sweet spot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6项专利形成技术保护壁垒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8128000" y="5778500"/>
            <a:ext cx="50800" cy="1333500"/>
          </a:xfrm>
          <a:prstGeom prst="rect">
            <a:avLst/>
          </a:prstGeom>
          <a:solidFill>
            <a:srgbClr val="E8734A"/>
          </a:solidFill>
          <a:ln/>
        </p:spPr>
      </p:sp>
      <p:sp>
        <p:nvSpPr>
          <p:cNvPr id="9" name="Text 6"/>
          <p:cNvSpPr/>
          <p:nvPr/>
        </p:nvSpPr>
        <p:spPr>
          <a:xfrm>
            <a:off x="8382000" y="5778500"/>
            <a:ext cx="3810000" cy="3048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500" b="1" dirty="0">
                <a:solidFill>
                  <a:srgbClr val="E8734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爱齿一生劣势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8382000" y="6134100"/>
            <a:ext cx="6858000" cy="10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无智能APP/压力感应/盲区提醒等标配功能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续航仅15天，远低于行业平均60-90天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仅淘宝渠道，刷头替换生态未建立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016000" y="7366000"/>
            <a:ext cx="114300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20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Source: 各品牌官方资料、淘宝/京东商品页、什么值得买横评、科技讯对比测评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14986000" y="7366000"/>
            <a:ext cx="508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20000"/>
              </a:lnSpc>
            </a:pPr>
            <a:r>
              <a:rPr lang="en-US" sz="120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  <p:transition>
    <p:fade/>
    <p:spd val="me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16000" y="2286000"/>
            <a:ext cx="4445000" cy="152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>
              <a:lnSpc>
                <a:spcPct val="120000"/>
              </a:lnSpc>
            </a:pPr>
            <a:r>
              <a:rPr lang="en-US" sz="10000" dirty="0">
                <a:solidFill>
                  <a:srgbClr val="E8734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04</a:t>
            </a:r>
            <a:endParaRPr lang="en-US" sz="10000" dirty="0"/>
          </a:p>
        </p:txBody>
      </p:sp>
      <p:sp>
        <p:nvSpPr>
          <p:cNvPr id="3" name="Text 1"/>
          <p:cNvSpPr/>
          <p:nvPr/>
        </p:nvSpPr>
        <p:spPr>
          <a:xfrm>
            <a:off x="1016000" y="3937000"/>
            <a:ext cx="8890000" cy="6985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4000" b="1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AI大模型表现评测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1016000" y="4826000"/>
            <a:ext cx="1016000" cy="0"/>
          </a:xfrm>
          <a:prstGeom prst="straightConnector1">
            <a:avLst/>
          </a:prstGeom>
          <a:noFill/>
          <a:ln w="50800">
            <a:solidFill>
              <a:srgbClr val="E8734A"/>
            </a:solidFill>
            <a:prstDash val="solid"/>
            <a:headEnd type="none"/>
            <a:tailEnd type="none"/>
          </a:ln>
        </p:spPr>
      </p:sp>
      <p:sp>
        <p:nvSpPr>
          <p:cNvPr id="5" name="Text 3"/>
          <p:cNvSpPr/>
          <p:nvPr/>
        </p:nvSpPr>
        <p:spPr>
          <a:xfrm>
            <a:off x="1016000" y="5080000"/>
            <a:ext cx="8890000" cy="4445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2000" dirty="0">
                <a:solidFill>
                  <a:srgbClr val="6B8FA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豆包与通义千问对爱齿一生品牌的认知与推荐能力分析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13970000" y="0"/>
            <a:ext cx="2286000" cy="9144000"/>
          </a:xfrm>
          <a:prstGeom prst="rect">
            <a:avLst/>
          </a:prstGeom>
          <a:solidFill>
            <a:srgbClr val="E8734A">
              <a:alpha val="6275"/>
            </a:srgbClr>
          </a:solidFill>
          <a:ln/>
        </p:spPr>
      </p:sp>
    </p:spTree>
  </p:cSld>
  <p:clrMapOvr>
    <a:masterClrMapping/>
  </p:clrMapOvr>
  <p:transition>
    <p:fade/>
    <p:spd val="me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16000" y="444500"/>
            <a:ext cx="14224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30000"/>
              </a:lnSpc>
            </a:pPr>
            <a:r>
              <a:rPr lang="en-US" sz="26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AI大模型对爱齿一生品牌认知度极低，品牌在AI时代存在"数字盲区"风险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1016000" y="1397000"/>
            <a:ext cx="14224000" cy="0"/>
          </a:xfrm>
          <a:prstGeom prst="straightConnector1">
            <a:avLst/>
          </a:prstGeom>
          <a:noFill/>
          <a:ln w="12700">
            <a:solidFill>
              <a:srgbClr val="CBD5E1"/>
            </a:solidFill>
            <a:prstDash val="solid"/>
            <a:headEnd type="none"/>
            <a:tailEnd type="none"/>
          </a:ln>
        </p:spPr>
      </p:sp>
      <p:sp>
        <p:nvSpPr>
          <p:cNvPr id="4" name="Text 2"/>
          <p:cNvSpPr/>
          <p:nvPr/>
        </p:nvSpPr>
        <p:spPr>
          <a:xfrm>
            <a:off x="1016000" y="1524000"/>
            <a:ext cx="3810000" cy="3302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500" b="1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评测方法与结果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1016000" y="1930400"/>
            <a:ext cx="14224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通过搜索验证，在</a:t>
            </a:r>
            <a:pPr algn="l">
              <a:lnSpc>
                <a:spcPct val="160000"/>
              </a:lnSpc>
            </a:pPr>
            <a:r>
              <a:rPr lang="en-US" sz="15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豆包AI</a:t>
            </a:r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和</a:t>
            </a:r>
            <a:pPr algn="l">
              <a:lnSpc>
                <a:spcPct val="160000"/>
              </a:lnSpc>
            </a:pPr>
            <a:r>
              <a:rPr lang="en-US" sz="15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通义千问</a:t>
            </a:r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等大模型平台进行品牌认知测试。测试方式包括：直接搜索品牌名称、询问"推荐电动牙刷/自助洗牙仪"、查询品牌相关信息。结果显示：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1016000" y="2921000"/>
            <a:ext cx="4445000" cy="177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270000" y="3149600"/>
            <a:ext cx="355600" cy="355600"/>
          </a:xfrm>
          <a:custGeom>
            <a:avLst/>
            <a:gdLst/>
            <a:ahLst/>
            <a:cxnLst/>
            <a:rect l="l" t="t" r="r" b="b"/>
            <a:pathLst>
              <a:path w="355600" h="355600">
                <a:moveTo>
                  <a:pt x="195580" y="0"/>
                </a:moveTo>
                <a:cubicBezTo>
                  <a:pt x="195580" y="-12293"/>
                  <a:pt x="187635" y="-22225"/>
                  <a:pt x="177800" y="-22225"/>
                </a:cubicBezTo>
                <a:cubicBezTo>
                  <a:pt x="167965" y="-22225"/>
                  <a:pt x="160020" y="-12293"/>
                  <a:pt x="160020" y="0"/>
                </a:cubicBezTo>
                <a:lnTo>
                  <a:pt x="160020" y="44450"/>
                </a:lnTo>
                <a:lnTo>
                  <a:pt x="106680" y="44450"/>
                </a:lnTo>
                <a:cubicBezTo>
                  <a:pt x="77232" y="44450"/>
                  <a:pt x="53340" y="74315"/>
                  <a:pt x="53340" y="111125"/>
                </a:cubicBezTo>
                <a:lnTo>
                  <a:pt x="53340" y="266700"/>
                </a:lnTo>
                <a:cubicBezTo>
                  <a:pt x="53340" y="303510"/>
                  <a:pt x="77232" y="333375"/>
                  <a:pt x="106680" y="333375"/>
                </a:cubicBezTo>
                <a:lnTo>
                  <a:pt x="248920" y="333375"/>
                </a:lnTo>
                <a:cubicBezTo>
                  <a:pt x="278368" y="333375"/>
                  <a:pt x="302260" y="303510"/>
                  <a:pt x="302260" y="266700"/>
                </a:cubicBezTo>
                <a:lnTo>
                  <a:pt x="302260" y="111125"/>
                </a:lnTo>
                <a:cubicBezTo>
                  <a:pt x="302260" y="74315"/>
                  <a:pt x="278368" y="44450"/>
                  <a:pt x="248920" y="44450"/>
                </a:cubicBezTo>
                <a:lnTo>
                  <a:pt x="195580" y="44450"/>
                </a:lnTo>
                <a:lnTo>
                  <a:pt x="195580" y="0"/>
                </a:lnTo>
                <a:close/>
                <a:moveTo>
                  <a:pt x="88900" y="255587"/>
                </a:moveTo>
                <a:cubicBezTo>
                  <a:pt x="88900" y="246350"/>
                  <a:pt x="94845" y="238919"/>
                  <a:pt x="102235" y="238919"/>
                </a:cubicBezTo>
                <a:lnTo>
                  <a:pt x="120015" y="238919"/>
                </a:lnTo>
                <a:cubicBezTo>
                  <a:pt x="127405" y="238919"/>
                  <a:pt x="133350" y="246350"/>
                  <a:pt x="133350" y="255587"/>
                </a:cubicBezTo>
                <a:cubicBezTo>
                  <a:pt x="133350" y="264825"/>
                  <a:pt x="127405" y="272256"/>
                  <a:pt x="120015" y="272256"/>
                </a:cubicBezTo>
                <a:lnTo>
                  <a:pt x="102235" y="272256"/>
                </a:lnTo>
                <a:cubicBezTo>
                  <a:pt x="94845" y="272256"/>
                  <a:pt x="88900" y="264825"/>
                  <a:pt x="88900" y="255587"/>
                </a:cubicBezTo>
                <a:close/>
                <a:moveTo>
                  <a:pt x="155575" y="255587"/>
                </a:moveTo>
                <a:cubicBezTo>
                  <a:pt x="155575" y="246350"/>
                  <a:pt x="161520" y="238919"/>
                  <a:pt x="168910" y="238919"/>
                </a:cubicBezTo>
                <a:lnTo>
                  <a:pt x="186690" y="238919"/>
                </a:lnTo>
                <a:cubicBezTo>
                  <a:pt x="194080" y="238919"/>
                  <a:pt x="200025" y="246350"/>
                  <a:pt x="200025" y="255587"/>
                </a:cubicBezTo>
                <a:cubicBezTo>
                  <a:pt x="200025" y="264825"/>
                  <a:pt x="194080" y="272256"/>
                  <a:pt x="186690" y="272256"/>
                </a:cubicBezTo>
                <a:lnTo>
                  <a:pt x="168910" y="272256"/>
                </a:lnTo>
                <a:cubicBezTo>
                  <a:pt x="161520" y="272256"/>
                  <a:pt x="155575" y="264825"/>
                  <a:pt x="155575" y="255587"/>
                </a:cubicBezTo>
                <a:close/>
                <a:moveTo>
                  <a:pt x="222250" y="255587"/>
                </a:moveTo>
                <a:cubicBezTo>
                  <a:pt x="222250" y="246350"/>
                  <a:pt x="228195" y="238919"/>
                  <a:pt x="235585" y="238919"/>
                </a:cubicBezTo>
                <a:lnTo>
                  <a:pt x="253365" y="238919"/>
                </a:lnTo>
                <a:cubicBezTo>
                  <a:pt x="260755" y="238919"/>
                  <a:pt x="266700" y="246350"/>
                  <a:pt x="266700" y="255587"/>
                </a:cubicBezTo>
                <a:cubicBezTo>
                  <a:pt x="266700" y="264825"/>
                  <a:pt x="260755" y="272256"/>
                  <a:pt x="253365" y="272256"/>
                </a:cubicBezTo>
                <a:lnTo>
                  <a:pt x="235585" y="272256"/>
                </a:lnTo>
                <a:cubicBezTo>
                  <a:pt x="228195" y="272256"/>
                  <a:pt x="222250" y="264825"/>
                  <a:pt x="222250" y="255587"/>
                </a:cubicBezTo>
                <a:close/>
                <a:moveTo>
                  <a:pt x="124460" y="122238"/>
                </a:moveTo>
                <a:cubicBezTo>
                  <a:pt x="139180" y="122238"/>
                  <a:pt x="151130" y="137176"/>
                  <a:pt x="151130" y="155575"/>
                </a:cubicBezTo>
                <a:cubicBezTo>
                  <a:pt x="151130" y="173974"/>
                  <a:pt x="139180" y="188913"/>
                  <a:pt x="124460" y="188913"/>
                </a:cubicBezTo>
                <a:cubicBezTo>
                  <a:pt x="109740" y="188913"/>
                  <a:pt x="97790" y="173974"/>
                  <a:pt x="97790" y="155575"/>
                </a:cubicBezTo>
                <a:cubicBezTo>
                  <a:pt x="97790" y="137176"/>
                  <a:pt x="109740" y="122238"/>
                  <a:pt x="124460" y="122238"/>
                </a:cubicBezTo>
                <a:close/>
                <a:moveTo>
                  <a:pt x="204470" y="155575"/>
                </a:moveTo>
                <a:cubicBezTo>
                  <a:pt x="204470" y="137176"/>
                  <a:pt x="216420" y="122238"/>
                  <a:pt x="231140" y="122238"/>
                </a:cubicBezTo>
                <a:cubicBezTo>
                  <a:pt x="245860" y="122238"/>
                  <a:pt x="257810" y="137176"/>
                  <a:pt x="257810" y="155575"/>
                </a:cubicBezTo>
                <a:cubicBezTo>
                  <a:pt x="257810" y="173974"/>
                  <a:pt x="245860" y="188913"/>
                  <a:pt x="231140" y="188913"/>
                </a:cubicBezTo>
                <a:cubicBezTo>
                  <a:pt x="216420" y="188913"/>
                  <a:pt x="204470" y="173974"/>
                  <a:pt x="204470" y="155575"/>
                </a:cubicBezTo>
                <a:close/>
                <a:moveTo>
                  <a:pt x="35560" y="155575"/>
                </a:moveTo>
                <a:cubicBezTo>
                  <a:pt x="35560" y="143282"/>
                  <a:pt x="27615" y="133350"/>
                  <a:pt x="17780" y="133350"/>
                </a:cubicBezTo>
                <a:cubicBezTo>
                  <a:pt x="7945" y="133350"/>
                  <a:pt x="0" y="143282"/>
                  <a:pt x="0" y="155575"/>
                </a:cubicBezTo>
                <a:lnTo>
                  <a:pt x="0" y="222250"/>
                </a:lnTo>
                <a:cubicBezTo>
                  <a:pt x="0" y="234543"/>
                  <a:pt x="7945" y="244475"/>
                  <a:pt x="17780" y="244475"/>
                </a:cubicBezTo>
                <a:cubicBezTo>
                  <a:pt x="27615" y="244475"/>
                  <a:pt x="35560" y="234543"/>
                  <a:pt x="35560" y="222250"/>
                </a:cubicBezTo>
                <a:lnTo>
                  <a:pt x="35560" y="155575"/>
                </a:lnTo>
                <a:close/>
                <a:moveTo>
                  <a:pt x="337820" y="133350"/>
                </a:moveTo>
                <a:cubicBezTo>
                  <a:pt x="327985" y="133350"/>
                  <a:pt x="320040" y="143282"/>
                  <a:pt x="320040" y="155575"/>
                </a:cubicBezTo>
                <a:lnTo>
                  <a:pt x="320040" y="222250"/>
                </a:lnTo>
                <a:cubicBezTo>
                  <a:pt x="320040" y="234543"/>
                  <a:pt x="327985" y="244475"/>
                  <a:pt x="337820" y="244475"/>
                </a:cubicBezTo>
                <a:cubicBezTo>
                  <a:pt x="347655" y="244475"/>
                  <a:pt x="355600" y="234543"/>
                  <a:pt x="355600" y="222250"/>
                </a:cubicBezTo>
                <a:lnTo>
                  <a:pt x="355600" y="155575"/>
                </a:lnTo>
                <a:cubicBezTo>
                  <a:pt x="355600" y="143282"/>
                  <a:pt x="347655" y="133350"/>
                  <a:pt x="337820" y="133350"/>
                </a:cubicBezTo>
                <a:close/>
              </a:path>
            </a:pathLst>
          </a:custGeom>
          <a:solidFill>
            <a:srgbClr val="E8734A"/>
          </a:solidFill>
          <a:ln/>
        </p:spPr>
      </p:sp>
      <p:sp>
        <p:nvSpPr>
          <p:cNvPr id="8" name="Text 6"/>
          <p:cNvSpPr/>
          <p:nvPr/>
        </p:nvSpPr>
        <p:spPr>
          <a:xfrm>
            <a:off x="1752600" y="3149600"/>
            <a:ext cx="3429000" cy="355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6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豆包AI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270000" y="3619500"/>
            <a:ext cx="3937000" cy="104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475569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搜索"爱齿一生"几乎无直接品牌内容收录；推荐电动牙刷时优先推荐usmile、飞利浦、徕芬等品牌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715000" y="2921000"/>
            <a:ext cx="4445000" cy="177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969000" y="3149600"/>
            <a:ext cx="355600" cy="355600"/>
          </a:xfrm>
          <a:custGeom>
            <a:avLst/>
            <a:gdLst/>
            <a:ahLst/>
            <a:cxnLst/>
            <a:rect l="l" t="t" r="r" b="b"/>
            <a:pathLst>
              <a:path w="355600" h="355600">
                <a:moveTo>
                  <a:pt x="83344" y="38894"/>
                </a:moveTo>
                <a:cubicBezTo>
                  <a:pt x="83344" y="17433"/>
                  <a:pt x="100776" y="0"/>
                  <a:pt x="122238" y="0"/>
                </a:cubicBezTo>
                <a:lnTo>
                  <a:pt x="138906" y="0"/>
                </a:lnTo>
                <a:cubicBezTo>
                  <a:pt x="151199" y="0"/>
                  <a:pt x="161131" y="9932"/>
                  <a:pt x="161131" y="22225"/>
                </a:cubicBezTo>
                <a:lnTo>
                  <a:pt x="161131" y="333375"/>
                </a:lnTo>
                <a:cubicBezTo>
                  <a:pt x="161131" y="345668"/>
                  <a:pt x="151199" y="355600"/>
                  <a:pt x="138906" y="355600"/>
                </a:cubicBezTo>
                <a:lnTo>
                  <a:pt x="116681" y="355600"/>
                </a:lnTo>
                <a:cubicBezTo>
                  <a:pt x="95984" y="355600"/>
                  <a:pt x="78551" y="341432"/>
                  <a:pt x="73620" y="322263"/>
                </a:cubicBezTo>
                <a:cubicBezTo>
                  <a:pt x="73134" y="322263"/>
                  <a:pt x="72717" y="322263"/>
                  <a:pt x="72231" y="322263"/>
                </a:cubicBezTo>
                <a:cubicBezTo>
                  <a:pt x="41533" y="322263"/>
                  <a:pt x="16669" y="297398"/>
                  <a:pt x="16669" y="266700"/>
                </a:cubicBezTo>
                <a:cubicBezTo>
                  <a:pt x="16669" y="254198"/>
                  <a:pt x="20836" y="242669"/>
                  <a:pt x="27781" y="233363"/>
                </a:cubicBezTo>
                <a:cubicBezTo>
                  <a:pt x="14307" y="223222"/>
                  <a:pt x="5556" y="207109"/>
                  <a:pt x="5556" y="188913"/>
                </a:cubicBezTo>
                <a:cubicBezTo>
                  <a:pt x="5556" y="167451"/>
                  <a:pt x="17780" y="148769"/>
                  <a:pt x="35560" y="139531"/>
                </a:cubicBezTo>
                <a:cubicBezTo>
                  <a:pt x="30629" y="131197"/>
                  <a:pt x="27781" y="121474"/>
                  <a:pt x="27781" y="111125"/>
                </a:cubicBezTo>
                <a:cubicBezTo>
                  <a:pt x="27781" y="80427"/>
                  <a:pt x="52645" y="55563"/>
                  <a:pt x="83344" y="55563"/>
                </a:cubicBezTo>
                <a:lnTo>
                  <a:pt x="83344" y="38894"/>
                </a:lnTo>
                <a:close/>
                <a:moveTo>
                  <a:pt x="272256" y="38894"/>
                </a:moveTo>
                <a:lnTo>
                  <a:pt x="272256" y="55563"/>
                </a:lnTo>
                <a:cubicBezTo>
                  <a:pt x="302955" y="55563"/>
                  <a:pt x="327819" y="80427"/>
                  <a:pt x="327819" y="111125"/>
                </a:cubicBezTo>
                <a:cubicBezTo>
                  <a:pt x="327819" y="121543"/>
                  <a:pt x="324971" y="131266"/>
                  <a:pt x="320040" y="139531"/>
                </a:cubicBezTo>
                <a:cubicBezTo>
                  <a:pt x="337889" y="148769"/>
                  <a:pt x="350044" y="167382"/>
                  <a:pt x="350044" y="188913"/>
                </a:cubicBezTo>
                <a:cubicBezTo>
                  <a:pt x="350044" y="207109"/>
                  <a:pt x="341293" y="223222"/>
                  <a:pt x="327819" y="233363"/>
                </a:cubicBezTo>
                <a:cubicBezTo>
                  <a:pt x="334764" y="242669"/>
                  <a:pt x="338931" y="254198"/>
                  <a:pt x="338931" y="266700"/>
                </a:cubicBezTo>
                <a:cubicBezTo>
                  <a:pt x="338931" y="297398"/>
                  <a:pt x="314067" y="322263"/>
                  <a:pt x="283369" y="322263"/>
                </a:cubicBezTo>
                <a:cubicBezTo>
                  <a:pt x="282883" y="322263"/>
                  <a:pt x="282466" y="322263"/>
                  <a:pt x="281980" y="322263"/>
                </a:cubicBezTo>
                <a:cubicBezTo>
                  <a:pt x="277049" y="341432"/>
                  <a:pt x="259616" y="355600"/>
                  <a:pt x="238919" y="355600"/>
                </a:cubicBezTo>
                <a:lnTo>
                  <a:pt x="216694" y="355600"/>
                </a:lnTo>
                <a:cubicBezTo>
                  <a:pt x="204401" y="355600"/>
                  <a:pt x="194469" y="345668"/>
                  <a:pt x="194469" y="333375"/>
                </a:cubicBezTo>
                <a:lnTo>
                  <a:pt x="194469" y="22225"/>
                </a:lnTo>
                <a:cubicBezTo>
                  <a:pt x="194469" y="9932"/>
                  <a:pt x="204401" y="0"/>
                  <a:pt x="216694" y="0"/>
                </a:cubicBezTo>
                <a:lnTo>
                  <a:pt x="233363" y="0"/>
                </a:lnTo>
                <a:cubicBezTo>
                  <a:pt x="254824" y="0"/>
                  <a:pt x="272256" y="17433"/>
                  <a:pt x="272256" y="38894"/>
                </a:cubicBezTo>
                <a:close/>
              </a:path>
            </a:pathLst>
          </a:custGeom>
          <a:solidFill>
            <a:srgbClr val="E8734A"/>
          </a:solidFill>
          <a:ln/>
        </p:spPr>
      </p:sp>
      <p:sp>
        <p:nvSpPr>
          <p:cNvPr id="12" name="Text 10"/>
          <p:cNvSpPr/>
          <p:nvPr/>
        </p:nvSpPr>
        <p:spPr>
          <a:xfrm>
            <a:off x="6451600" y="3149600"/>
            <a:ext cx="3429000" cy="355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6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通义千问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969000" y="3619500"/>
            <a:ext cx="39370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475569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对"爱齿一生"品牌无直接认知；询问自助洗牙仪时未提及该品牌；推荐结果集中在知名大牌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10414000" y="2921000"/>
            <a:ext cx="4826000" cy="177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668000" y="3149600"/>
            <a:ext cx="355600" cy="355600"/>
          </a:xfrm>
          <a:custGeom>
            <a:avLst/>
            <a:gdLst/>
            <a:ahLst/>
            <a:cxnLst/>
            <a:rect l="l" t="t" r="r" b="b"/>
            <a:pathLst>
              <a:path w="355600" h="355600">
                <a:moveTo>
                  <a:pt x="44450" y="44450"/>
                </a:moveTo>
                <a:cubicBezTo>
                  <a:pt x="44450" y="32157"/>
                  <a:pt x="34518" y="22225"/>
                  <a:pt x="22225" y="22225"/>
                </a:cubicBezTo>
                <a:cubicBezTo>
                  <a:pt x="9932" y="22225"/>
                  <a:pt x="0" y="32157"/>
                  <a:pt x="0" y="44450"/>
                </a:cubicBezTo>
                <a:lnTo>
                  <a:pt x="0" y="277813"/>
                </a:lnTo>
                <a:cubicBezTo>
                  <a:pt x="0" y="308511"/>
                  <a:pt x="24864" y="333375"/>
                  <a:pt x="55563" y="333375"/>
                </a:cubicBezTo>
                <a:lnTo>
                  <a:pt x="333375" y="333375"/>
                </a:lnTo>
                <a:cubicBezTo>
                  <a:pt x="345668" y="333375"/>
                  <a:pt x="355600" y="323443"/>
                  <a:pt x="355600" y="311150"/>
                </a:cubicBezTo>
                <a:cubicBezTo>
                  <a:pt x="355600" y="298857"/>
                  <a:pt x="345668" y="288925"/>
                  <a:pt x="333375" y="288925"/>
                </a:cubicBezTo>
                <a:lnTo>
                  <a:pt x="55563" y="288925"/>
                </a:lnTo>
                <a:cubicBezTo>
                  <a:pt x="49451" y="288925"/>
                  <a:pt x="44450" y="283924"/>
                  <a:pt x="44450" y="277813"/>
                </a:cubicBezTo>
                <a:lnTo>
                  <a:pt x="44450" y="44450"/>
                </a:lnTo>
                <a:close/>
                <a:moveTo>
                  <a:pt x="326846" y="104596"/>
                </a:moveTo>
                <a:cubicBezTo>
                  <a:pt x="335528" y="95915"/>
                  <a:pt x="335528" y="81816"/>
                  <a:pt x="326846" y="73134"/>
                </a:cubicBezTo>
                <a:cubicBezTo>
                  <a:pt x="318165" y="64453"/>
                  <a:pt x="304066" y="64453"/>
                  <a:pt x="295384" y="73134"/>
                </a:cubicBezTo>
                <a:lnTo>
                  <a:pt x="222250" y="146338"/>
                </a:lnTo>
                <a:lnTo>
                  <a:pt x="182384" y="106541"/>
                </a:lnTo>
                <a:cubicBezTo>
                  <a:pt x="173702" y="97859"/>
                  <a:pt x="159603" y="97859"/>
                  <a:pt x="150922" y="106541"/>
                </a:cubicBezTo>
                <a:lnTo>
                  <a:pt x="84247" y="173216"/>
                </a:lnTo>
                <a:cubicBezTo>
                  <a:pt x="75565" y="181898"/>
                  <a:pt x="75565" y="195997"/>
                  <a:pt x="84247" y="204678"/>
                </a:cubicBezTo>
                <a:cubicBezTo>
                  <a:pt x="92928" y="213360"/>
                  <a:pt x="107027" y="213360"/>
                  <a:pt x="115709" y="204678"/>
                </a:cubicBezTo>
                <a:lnTo>
                  <a:pt x="166688" y="153700"/>
                </a:lnTo>
                <a:lnTo>
                  <a:pt x="206554" y="193566"/>
                </a:lnTo>
                <a:cubicBezTo>
                  <a:pt x="215235" y="202248"/>
                  <a:pt x="229334" y="202248"/>
                  <a:pt x="238016" y="193566"/>
                </a:cubicBezTo>
                <a:lnTo>
                  <a:pt x="326916" y="104666"/>
                </a:lnTo>
                <a:close/>
              </a:path>
            </a:pathLst>
          </a:custGeom>
          <a:solidFill>
            <a:srgbClr val="2B7DB3"/>
          </a:solidFill>
          <a:ln/>
        </p:spPr>
      </p:sp>
      <p:sp>
        <p:nvSpPr>
          <p:cNvPr id="16" name="Text 14"/>
          <p:cNvSpPr/>
          <p:nvPr/>
        </p:nvSpPr>
        <p:spPr>
          <a:xfrm>
            <a:off x="11150600" y="3149600"/>
            <a:ext cx="3810000" cy="355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6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竞品AI表现（对比）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668000" y="3619500"/>
            <a:ext cx="43180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475569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飞利浦、usmile、徕芬等品牌因大量社媒内容、新闻报道、用户评价被AI收录，在推荐中占据绝对优势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1016000" y="5016500"/>
            <a:ext cx="50800" cy="1968500"/>
          </a:xfrm>
          <a:prstGeom prst="rect">
            <a:avLst/>
          </a:prstGeom>
          <a:solidFill>
            <a:srgbClr val="E8734A"/>
          </a:solidFill>
          <a:ln/>
        </p:spPr>
      </p:sp>
      <p:sp>
        <p:nvSpPr>
          <p:cNvPr id="19" name="Text 17"/>
          <p:cNvSpPr/>
          <p:nvPr/>
        </p:nvSpPr>
        <p:spPr>
          <a:xfrm>
            <a:off x="1270000" y="5016500"/>
            <a:ext cx="5080000" cy="3302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600" b="1" dirty="0">
                <a:solidFill>
                  <a:srgbClr val="E8734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"数字盲区"风险评估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270000" y="5422900"/>
            <a:ext cx="13970000" cy="196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60000"/>
              </a:lnSpc>
            </a:pPr>
            <a:r>
              <a:rPr lang="en-US" sz="15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风险等级：高</a:t>
            </a:r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— 随着AI成为消费决策的重要入口（预计2026年30%+消费者使用AI辅助选购），品牌在AI推荐链路中的曝光机会几乎为零</a:t>
            </a:r>
            <a:endParaRPr lang="en-US" sz="1500" dirty="0"/>
          </a:p>
          <a:p>
            <a:pPr algn="l">
              <a:lnSpc>
                <a:spcPct val="160000"/>
              </a:lnSpc>
              <a:spcBef>
                <a:spcPts val="600"/>
              </a:spcBef>
            </a:pPr>
            <a:r>
              <a:rPr lang="en-US" sz="15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直接影响：</a:t>
            </a:r>
            <a:endParaRPr lang="en-US" sz="1500" dirty="0"/>
          </a:p>
          <a:p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新用户获客：潜在消费者通过AI询问"电动牙刷推荐"时，爱齿一生不会被提及</a:t>
            </a:r>
            <a:endParaRPr lang="en-US" sz="1500" dirty="0"/>
          </a:p>
          <a:p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品牌信任：AI无法提供品牌背书，影响消费者决策信心</a:t>
            </a:r>
            <a:endParaRPr lang="en-US" sz="1500" dirty="0"/>
          </a:p>
          <a:p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竞争劣势：竞品通过AI内容生态持续获得免费曝光和推荐流量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1016000" y="7429500"/>
            <a:ext cx="114300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20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Source: 基于豆包AI、通义千问平台实测及网络搜索结果综合分析（2026年6月）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4986000" y="7429500"/>
            <a:ext cx="508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20000"/>
              </a:lnSpc>
            </a:pPr>
            <a:r>
              <a:rPr lang="en-US" sz="120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  <p:transition>
    <p:fade/>
    <p:spd val="me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16000" y="2286000"/>
            <a:ext cx="4445000" cy="152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>
              <a:lnSpc>
                <a:spcPct val="120000"/>
              </a:lnSpc>
            </a:pPr>
            <a:r>
              <a:rPr lang="en-US" sz="10000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05</a:t>
            </a:r>
            <a:endParaRPr lang="en-US" sz="10000" dirty="0"/>
          </a:p>
        </p:txBody>
      </p:sp>
      <p:sp>
        <p:nvSpPr>
          <p:cNvPr id="3" name="Text 1"/>
          <p:cNvSpPr/>
          <p:nvPr/>
        </p:nvSpPr>
        <p:spPr>
          <a:xfrm>
            <a:off x="1016000" y="3937000"/>
            <a:ext cx="8890000" cy="6985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4000" b="1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SWOT与战略建议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1016000" y="4826000"/>
            <a:ext cx="1016000" cy="0"/>
          </a:xfrm>
          <a:prstGeom prst="straightConnector1">
            <a:avLst/>
          </a:prstGeom>
          <a:noFill/>
          <a:ln w="50800">
            <a:solidFill>
              <a:srgbClr val="2B7DB3"/>
            </a:solidFill>
            <a:prstDash val="solid"/>
            <a:headEnd type="none"/>
            <a:tailEnd type="none"/>
          </a:ln>
        </p:spPr>
      </p:sp>
      <p:sp>
        <p:nvSpPr>
          <p:cNvPr id="5" name="Text 3"/>
          <p:cNvSpPr/>
          <p:nvPr/>
        </p:nvSpPr>
        <p:spPr>
          <a:xfrm>
            <a:off x="1016000" y="5080000"/>
            <a:ext cx="8890000" cy="4445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2000" dirty="0">
                <a:solidFill>
                  <a:srgbClr val="6B8FA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爱齿一生优势、劣势、机会、威胁分析与 actionable 建议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13970000" y="0"/>
            <a:ext cx="2286000" cy="9144000"/>
          </a:xfrm>
          <a:prstGeom prst="rect">
            <a:avLst/>
          </a:prstGeom>
          <a:solidFill>
            <a:srgbClr val="2B7DB3">
              <a:alpha val="6275"/>
            </a:srgbClr>
          </a:solidFill>
          <a:ln/>
        </p:spPr>
      </p:sp>
    </p:spTree>
  </p:cSld>
  <p:clrMapOvr>
    <a:masterClrMapping/>
  </p:clrMapOvr>
  <p:transition>
    <p:fade/>
    <p:spd val="me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16000" y="444500"/>
            <a:ext cx="14224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30000"/>
              </a:lnSpc>
            </a:pPr>
            <a:r>
              <a:rPr lang="en-US" sz="26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爱齿一生SWOT：技术差异化是核心资产，但品牌力和渠道短板亟需补齐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1016000" y="1397000"/>
            <a:ext cx="14224000" cy="0"/>
          </a:xfrm>
          <a:prstGeom prst="straightConnector1">
            <a:avLst/>
          </a:prstGeom>
          <a:noFill/>
          <a:ln w="12700">
            <a:solidFill>
              <a:srgbClr val="CBD5E1"/>
            </a:solidFill>
            <a:prstDash val="solid"/>
            <a:headEnd type="none"/>
            <a:tailEnd type="none"/>
          </a:ln>
        </p:spPr>
      </p:sp>
      <p:sp>
        <p:nvSpPr>
          <p:cNvPr id="4" name="Shape 2"/>
          <p:cNvSpPr/>
          <p:nvPr/>
        </p:nvSpPr>
        <p:spPr>
          <a:xfrm>
            <a:off x="1016000" y="1587500"/>
            <a:ext cx="6858000" cy="27305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6000" y="1587500"/>
            <a:ext cx="6858000" cy="50800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6" name="Text 4"/>
          <p:cNvSpPr/>
          <p:nvPr/>
        </p:nvSpPr>
        <p:spPr>
          <a:xfrm>
            <a:off x="1270000" y="1778000"/>
            <a:ext cx="2540000" cy="355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800" b="1" dirty="0">
                <a:solidFill>
                  <a:srgbClr val="16A34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 优势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270000" y="2184400"/>
            <a:ext cx="6350000" cy="196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360°旋转技术专利壁垒（6项专利）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无震感舒适体验，差异化明显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299元中端定价处于 sweet spot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自有工厂，研产销一体化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圆形刷头贴合牙缝，清洁独特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8128000" y="1587500"/>
            <a:ext cx="7112000" cy="27305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128000" y="1587500"/>
            <a:ext cx="7112000" cy="50800"/>
          </a:xfrm>
          <a:prstGeom prst="rect">
            <a:avLst/>
          </a:prstGeom>
          <a:solidFill>
            <a:srgbClr val="E8734A"/>
          </a:solidFill>
          <a:ln/>
        </p:spPr>
      </p:sp>
      <p:sp>
        <p:nvSpPr>
          <p:cNvPr id="10" name="Text 8"/>
          <p:cNvSpPr/>
          <p:nvPr/>
        </p:nvSpPr>
        <p:spPr>
          <a:xfrm>
            <a:off x="8382000" y="1778000"/>
            <a:ext cx="2540000" cy="355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800" b="1" dirty="0">
                <a:solidFill>
                  <a:srgbClr val="E8734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 劣势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382000" y="2184400"/>
            <a:ext cx="6604000" cy="196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品牌知名度极低，无社媒声量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销售渠道单一（仅淘宝）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无智能APP/压力感应等功能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续航仅15天（行业基准60-90天）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AI数字盲区，无内容生态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016000" y="4508500"/>
            <a:ext cx="6858000" cy="2667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16000" y="4508500"/>
            <a:ext cx="6858000" cy="50800"/>
          </a:xfrm>
          <a:prstGeom prst="rect">
            <a:avLst/>
          </a:prstGeom>
          <a:solidFill>
            <a:srgbClr val="2B7DB3"/>
          </a:solidFill>
          <a:ln/>
        </p:spPr>
      </p:sp>
      <p:sp>
        <p:nvSpPr>
          <p:cNvPr id="14" name="Text 12"/>
          <p:cNvSpPr/>
          <p:nvPr/>
        </p:nvSpPr>
        <p:spPr>
          <a:xfrm>
            <a:off x="1270000" y="4699000"/>
            <a:ext cx="2540000" cy="355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800" b="1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O 机会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270000" y="5105400"/>
            <a:ext cx="6350000" cy="19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下沉市场增长（三四线贡献率+9.2%）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老年群体需求年增31%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旋转式技术差异化定位空白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口腔健康意识持续提升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牙龈敏感人群细分市场待开发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8128000" y="4508500"/>
            <a:ext cx="7112000" cy="2667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128000" y="4508500"/>
            <a:ext cx="7112000" cy="5080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8" name="Text 16"/>
          <p:cNvSpPr/>
          <p:nvPr/>
        </p:nvSpPr>
        <p:spPr>
          <a:xfrm>
            <a:off x="8382000" y="4699000"/>
            <a:ext cx="2540000" cy="355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800" b="1" dirty="0">
                <a:solidFill>
                  <a:srgbClr val="DC2626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 威胁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8382000" y="5105400"/>
            <a:ext cx="6604000" cy="19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徕芬扫振技术快速崛起（11%→15%）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巨头价格战风险（徕芬刷头10元/支）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54.65%用户不满刷头价格，盈利受挑战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技术迭代加速，旋转式可能被边缘化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冲牙器等替代品威胁中低端市场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016000" y="7366000"/>
            <a:ext cx="114300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20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Source: 基于前述调研数据综合分析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4986000" y="7366000"/>
            <a:ext cx="508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20000"/>
              </a:lnSpc>
            </a:pPr>
            <a:r>
              <a:rPr lang="en-US" sz="120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  <p:transition>
    <p:fade/>
    <p:spd val="me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16000" y="444500"/>
            <a:ext cx="14224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30000"/>
              </a:lnSpc>
            </a:pPr>
            <a:r>
              <a:rPr lang="en-US" sz="26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建议品牌从"AI内容建设+渠道拓展+产品升级"三管齐下突破增长瓶颈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1016000" y="1397000"/>
            <a:ext cx="14224000" cy="0"/>
          </a:xfrm>
          <a:prstGeom prst="straightConnector1">
            <a:avLst/>
          </a:prstGeom>
          <a:noFill/>
          <a:ln w="12700">
            <a:solidFill>
              <a:srgbClr val="CBD5E1"/>
            </a:solidFill>
            <a:prstDash val="solid"/>
            <a:headEnd type="none"/>
            <a:tailEnd type="none"/>
          </a:ln>
        </p:spPr>
      </p:sp>
      <p:sp>
        <p:nvSpPr>
          <p:cNvPr id="4" name="Shape 2"/>
          <p:cNvSpPr/>
          <p:nvPr/>
        </p:nvSpPr>
        <p:spPr>
          <a:xfrm>
            <a:off x="1016000" y="1587500"/>
            <a:ext cx="4572000" cy="381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6000" y="1587500"/>
            <a:ext cx="4572000" cy="63500"/>
          </a:xfrm>
          <a:prstGeom prst="rect">
            <a:avLst/>
          </a:prstGeom>
          <a:solidFill>
            <a:srgbClr val="2B7DB3"/>
          </a:solidFill>
          <a:ln/>
        </p:spPr>
      </p:sp>
      <p:sp>
        <p:nvSpPr>
          <p:cNvPr id="6" name="Text 4"/>
          <p:cNvSpPr/>
          <p:nvPr/>
        </p:nvSpPr>
        <p:spPr>
          <a:xfrm>
            <a:off x="1270000" y="1803400"/>
            <a:ext cx="635000" cy="4572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2800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01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968500" y="1803400"/>
            <a:ext cx="3302000" cy="4572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>
              <a:lnSpc>
                <a:spcPct val="120000"/>
              </a:lnSpc>
            </a:pPr>
            <a:r>
              <a:rPr lang="en-US" sz="18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AI内容建设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270000" y="2387600"/>
            <a:ext cx="4064000" cy="27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55000"/>
              </a:lnSpc>
            </a:pPr>
            <a:r>
              <a:rPr lang="en-US" sz="14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短期（1-3个月）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知乎/小红书专业科普内容输出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抖音短视频展示产品使用场景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中期（3-6个月）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与口腔KOL合作评测背书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优化SEO关键词覆盖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目标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被AI大模型收录品牌信息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842000" y="1587500"/>
            <a:ext cx="4572000" cy="381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842000" y="1587500"/>
            <a:ext cx="4572000" cy="63500"/>
          </a:xfrm>
          <a:prstGeom prst="rect">
            <a:avLst/>
          </a:prstGeom>
          <a:solidFill>
            <a:srgbClr val="2B7DB3"/>
          </a:solidFill>
          <a:ln/>
        </p:spPr>
      </p:sp>
      <p:sp>
        <p:nvSpPr>
          <p:cNvPr id="11" name="Text 9"/>
          <p:cNvSpPr/>
          <p:nvPr/>
        </p:nvSpPr>
        <p:spPr>
          <a:xfrm>
            <a:off x="6096000" y="1803400"/>
            <a:ext cx="762000" cy="4572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2800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02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6921500" y="1803400"/>
            <a:ext cx="3175000" cy="4572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>
              <a:lnSpc>
                <a:spcPct val="120000"/>
              </a:lnSpc>
            </a:pPr>
            <a:r>
              <a:rPr lang="en-US" sz="18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渠道拓展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96000" y="2387600"/>
            <a:ext cx="4064000" cy="27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55000"/>
              </a:lnSpc>
            </a:pPr>
            <a:r>
              <a:rPr lang="en-US" sz="14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短期（1-3个月）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入驻京东/天猫旗舰店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开通抖音小店+直播带货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中期（3-6个月）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与口腔医院/诊所合作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布局线下药店渠道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目标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实现全渠道覆盖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10668000" y="1587500"/>
            <a:ext cx="4572000" cy="381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668000" y="1587500"/>
            <a:ext cx="4572000" cy="63500"/>
          </a:xfrm>
          <a:prstGeom prst="rect">
            <a:avLst/>
          </a:prstGeom>
          <a:solidFill>
            <a:srgbClr val="E8734A"/>
          </a:solidFill>
          <a:ln/>
        </p:spPr>
      </p:sp>
      <p:sp>
        <p:nvSpPr>
          <p:cNvPr id="16" name="Text 14"/>
          <p:cNvSpPr/>
          <p:nvPr/>
        </p:nvSpPr>
        <p:spPr>
          <a:xfrm>
            <a:off x="10922000" y="1803400"/>
            <a:ext cx="762000" cy="4572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2800" dirty="0">
                <a:solidFill>
                  <a:srgbClr val="E8734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03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11747500" y="1803400"/>
            <a:ext cx="3175000" cy="4572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>
              <a:lnSpc>
                <a:spcPct val="120000"/>
              </a:lnSpc>
            </a:pPr>
            <a:r>
              <a:rPr lang="en-US" sz="18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产品升级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0922000" y="2387600"/>
            <a:ext cx="4064000" cy="27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55000"/>
              </a:lnSpc>
            </a:pPr>
            <a:r>
              <a:rPr lang="en-US" sz="14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短期（3-6个月）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续航提升至60天以上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增加智能压力感应功能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中期（6-12个月）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推出刷头订阅服务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开发儿童/老年细分产品线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目标</a:t>
            </a:r>
            <a:endParaRPr lang="en-US" sz="1400" dirty="0"/>
          </a:p>
          <a:p>
            <a:pPr algn="l">
              <a:lnSpc>
                <a:spcPct val="155000"/>
              </a:lnSpc>
            </a:pPr>
            <a:r>
              <a:rPr lang="en-US" sz="14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补齐功能短板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016000" y="5588000"/>
            <a:ext cx="3810000" cy="3302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500" b="1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实施路径与优先级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1016000" y="6223000"/>
            <a:ext cx="14224000" cy="0"/>
          </a:xfrm>
          <a:prstGeom prst="straightConnector1">
            <a:avLst/>
          </a:prstGeom>
          <a:noFill/>
          <a:ln w="25400">
            <a:solidFill>
              <a:srgbClr val="CBD5E1"/>
            </a:solidFill>
            <a:prstDash val="solid"/>
            <a:headEnd type="none"/>
            <a:tailEnd type="none"/>
          </a:ln>
        </p:spPr>
      </p:sp>
      <p:sp>
        <p:nvSpPr>
          <p:cNvPr id="21" name="Shape 19"/>
          <p:cNvSpPr/>
          <p:nvPr/>
        </p:nvSpPr>
        <p:spPr>
          <a:xfrm>
            <a:off x="1651000" y="6146800"/>
            <a:ext cx="152400" cy="152400"/>
          </a:xfrm>
          <a:prstGeom prst="ellipse">
            <a:avLst/>
          </a:prstGeom>
          <a:solidFill>
            <a:srgbClr val="E8734A"/>
          </a:solidFill>
          <a:ln/>
        </p:spPr>
      </p:sp>
      <p:sp>
        <p:nvSpPr>
          <p:cNvPr id="22" name="Text 20"/>
          <p:cNvSpPr/>
          <p:nvPr/>
        </p:nvSpPr>
        <p:spPr>
          <a:xfrm>
            <a:off x="1016000" y="6477000"/>
            <a:ext cx="2540000" cy="3048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400" b="1" dirty="0">
                <a:solidFill>
                  <a:srgbClr val="E8734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短期 0-6个月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016000" y="6832600"/>
            <a:ext cx="4318000" cy="48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50000"/>
              </a:lnSpc>
            </a:pPr>
            <a:r>
              <a:rPr lang="en-US" sz="1200" dirty="0">
                <a:solidFill>
                  <a:srgbClr val="475569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AI内容建设启动 + 京东/天猫入驻 + 续航升级 + 抖音直播试水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731000" y="6146800"/>
            <a:ext cx="152400" cy="152400"/>
          </a:xfrm>
          <a:prstGeom prst="ellipse">
            <a:avLst/>
          </a:prstGeom>
          <a:solidFill>
            <a:srgbClr val="2B7DB3"/>
          </a:solidFill>
          <a:ln/>
        </p:spPr>
      </p:sp>
      <p:sp>
        <p:nvSpPr>
          <p:cNvPr id="25" name="Text 23"/>
          <p:cNvSpPr/>
          <p:nvPr/>
        </p:nvSpPr>
        <p:spPr>
          <a:xfrm>
            <a:off x="6096000" y="6477000"/>
            <a:ext cx="2540000" cy="3048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400" b="1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中期 6-12个月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096000" y="6832600"/>
            <a:ext cx="4318000" cy="48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50000"/>
              </a:lnSpc>
            </a:pPr>
            <a:r>
              <a:rPr lang="en-US" sz="1200" dirty="0">
                <a:solidFill>
                  <a:srgbClr val="475569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口腔KOL合作 + 线下渠道拓展 + 智能功能升级 + 刷头订阅上线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11811000" y="6146800"/>
            <a:ext cx="152400" cy="152400"/>
          </a:xfrm>
          <a:prstGeom prst="ellipse">
            <a:avLst/>
          </a:prstGeom>
          <a:solidFill>
            <a:srgbClr val="6B8FA3"/>
          </a:solidFill>
          <a:ln/>
        </p:spPr>
      </p:sp>
      <p:sp>
        <p:nvSpPr>
          <p:cNvPr id="28" name="Text 26"/>
          <p:cNvSpPr/>
          <p:nvPr/>
        </p:nvSpPr>
        <p:spPr>
          <a:xfrm>
            <a:off x="11176000" y="6477000"/>
            <a:ext cx="2540000" cy="3048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400" b="1" dirty="0">
                <a:solidFill>
                  <a:srgbClr val="6B8FA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长期 12-24个月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11176000" y="6832600"/>
            <a:ext cx="4064000" cy="48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50000"/>
              </a:lnSpc>
            </a:pPr>
            <a:r>
              <a:rPr lang="en-US" sz="1200" dirty="0">
                <a:solidFill>
                  <a:srgbClr val="475569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细分产品线 + 品牌认知建立 + 全渠道生态完善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1016000" y="7366000"/>
            <a:ext cx="114300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20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Source: 基于综合调研数据的策略推演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14986000" y="7366000"/>
            <a:ext cx="508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20000"/>
              </a:lnSpc>
            </a:pPr>
            <a:r>
              <a:rPr lang="en-US" sz="120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  <p:transition>
    <p:fade/>
    <p:spd val="me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gradFill rotWithShape="1" flip="none">
          <a:gsLst>
            <a:gs pos="0">
              <a:srgbClr val="1A5276"/>
            </a:gs>
            <a:gs pos="100000">
              <a:srgbClr val="2B7DB3"/>
            </a:gs>
          </a:gsLst>
          <a:lin ang="8100000" scaled="1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16000" y="1778000"/>
            <a:ext cx="3810000" cy="3048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400" spc="300" kern="0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KEY INSIGHT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1016000" y="2222500"/>
            <a:ext cx="8890000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30000"/>
              </a:lnSpc>
            </a:pPr>
            <a:r>
              <a:rPr lang="en-US" sz="3600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核心洞察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1016000" y="3149600"/>
            <a:ext cx="1016000" cy="0"/>
          </a:xfrm>
          <a:prstGeom prst="straightConnector1">
            <a:avLst/>
          </a:prstGeom>
          <a:noFill/>
          <a:ln w="38100">
            <a:solidFill>
              <a:srgbClr val="FFFFFF">
                <a:alpha val="37647"/>
              </a:srgbClr>
            </a:solidFill>
            <a:prstDash val="solid"/>
            <a:headEnd type="none"/>
            <a:tailEnd type="none"/>
          </a:ln>
        </p:spPr>
      </p:sp>
      <p:sp>
        <p:nvSpPr>
          <p:cNvPr id="5" name="Text 3"/>
          <p:cNvSpPr/>
          <p:nvPr/>
        </p:nvSpPr>
        <p:spPr>
          <a:xfrm>
            <a:off x="1016000" y="3429000"/>
            <a:ext cx="8890000" cy="254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70000"/>
              </a:lnSpc>
            </a:pPr>
            <a:r>
              <a:rPr lang="en-US" sz="1800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爱齿一生拥有独特的</a:t>
            </a:r>
            <a:pPr algn="l">
              <a:lnSpc>
                <a:spcPct val="170000"/>
              </a:lnSpc>
            </a:pPr>
            <a:r>
              <a:rPr lang="en-US" sz="1800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360°旋转技术专利</a:t>
            </a:r>
            <a:pPr algn="l">
              <a:lnSpc>
                <a:spcPct val="170000"/>
              </a:lnSpc>
            </a:pPr>
            <a:r>
              <a:rPr lang="en-US" sz="1800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和差异化产品定位，在电动牙刷红海中具备"小而美"的生存空间。</a:t>
            </a:r>
            <a:endParaRPr lang="en-US" sz="1800" dirty="0"/>
          </a:p>
          <a:p>
            <a:pPr algn="l">
              <a:lnSpc>
                <a:spcPct val="170000"/>
              </a:lnSpc>
              <a:spcBef>
                <a:spcPts val="1000"/>
              </a:spcBef>
            </a:pPr>
            <a:r>
              <a:rPr lang="en-US" sz="1800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但在AI成为消费决策入口的新时代，品牌必须补齐</a:t>
            </a:r>
            <a:pPr algn="l">
              <a:lnSpc>
                <a:spcPct val="170000"/>
              </a:lnSpc>
              <a:spcBef>
                <a:spcPts val="1000"/>
              </a:spcBef>
            </a:pPr>
            <a:r>
              <a:rPr lang="en-US" sz="1800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"数字 visibility"</a:t>
            </a:r>
            <a:pPr algn="l">
              <a:lnSpc>
                <a:spcPct val="170000"/>
              </a:lnSpc>
              <a:spcBef>
                <a:spcPts val="1000"/>
              </a:spcBef>
            </a:pPr>
            <a:r>
              <a:rPr lang="en-US" sz="1800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短板，否则技术优势将无法转化为市场胜势。</a:t>
            </a:r>
            <a:endParaRPr lang="en-US" sz="1800" dirty="0"/>
          </a:p>
          <a:p>
            <a:pPr algn="l">
              <a:lnSpc>
                <a:spcPct val="170000"/>
              </a:lnSpc>
              <a:spcBef>
                <a:spcPts val="1000"/>
              </a:spcBef>
            </a:pPr>
            <a:r>
              <a:rPr lang="en-US" sz="1800" b="1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未来12个月是品牌破局的黄金窗口期。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11430000" y="2286000"/>
            <a:ext cx="2540000" cy="2540000"/>
          </a:xfrm>
          <a:prstGeom prst="ellipse">
            <a:avLst/>
          </a:prstGeom>
          <a:solidFill>
            <a:srgbClr val="FFFFFF">
              <a:alpha val="3137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13335000" y="4064000"/>
            <a:ext cx="1524000" cy="1524000"/>
          </a:xfrm>
          <a:prstGeom prst="ellipse">
            <a:avLst/>
          </a:prstGeom>
          <a:solidFill>
            <a:srgbClr val="FFFFFF">
              <a:alpha val="2353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1016000" y="6604000"/>
            <a:ext cx="5080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600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爱齿一生品牌市场调研报告 | 2026年6月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16000" y="635000"/>
            <a:ext cx="3810000" cy="3048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400" spc="300" kern="0" dirty="0">
                <a:solidFill>
                  <a:srgbClr val="6B8FA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CONTENTS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1016000" y="1016000"/>
            <a:ext cx="5080000" cy="6350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36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报告目录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1016000" y="1778000"/>
            <a:ext cx="762000" cy="0"/>
          </a:xfrm>
          <a:prstGeom prst="straightConnector1">
            <a:avLst/>
          </a:prstGeom>
          <a:noFill/>
          <a:ln w="38100">
            <a:solidFill>
              <a:srgbClr val="2B7DB3"/>
            </a:solidFill>
            <a:prstDash val="solid"/>
            <a:headEnd type="none"/>
            <a:tailEnd type="none"/>
          </a:ln>
        </p:spPr>
      </p:sp>
      <p:sp>
        <p:nvSpPr>
          <p:cNvPr id="5" name="Shape 3"/>
          <p:cNvSpPr/>
          <p:nvPr/>
        </p:nvSpPr>
        <p:spPr>
          <a:xfrm>
            <a:off x="1016000" y="2286000"/>
            <a:ext cx="2794000" cy="254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16000" y="2476500"/>
            <a:ext cx="2794000" cy="6985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ct val="120000"/>
              </a:lnSpc>
            </a:pPr>
            <a:r>
              <a:rPr lang="en-US" sz="4000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01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1206500" y="3302000"/>
            <a:ext cx="2413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8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品牌全景扫描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206500" y="3746500"/>
            <a:ext cx="2413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rgbClr val="475569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品牌定位、核心产品与技术路线解析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064000" y="2286000"/>
            <a:ext cx="2794000" cy="254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064000" y="2476500"/>
            <a:ext cx="2794000" cy="6985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ct val="120000"/>
              </a:lnSpc>
            </a:pPr>
            <a:r>
              <a:rPr lang="en-US" sz="4000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02</a:t>
            </a:r>
            <a:endParaRPr lang="en-US" sz="4000" dirty="0"/>
          </a:p>
        </p:txBody>
      </p:sp>
      <p:sp>
        <p:nvSpPr>
          <p:cNvPr id="11" name="Text 9"/>
          <p:cNvSpPr/>
          <p:nvPr/>
        </p:nvSpPr>
        <p:spPr>
          <a:xfrm>
            <a:off x="4254500" y="3302000"/>
            <a:ext cx="2413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8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行业市场洞察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254500" y="3746500"/>
            <a:ext cx="2413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rgbClr val="475569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市场规模、增长趋势与竞争格局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112000" y="2286000"/>
            <a:ext cx="2794000" cy="254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112000" y="2476500"/>
            <a:ext cx="2794000" cy="6985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ct val="120000"/>
              </a:lnSpc>
            </a:pPr>
            <a:r>
              <a:rPr lang="en-US" sz="4000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03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7302500" y="3302000"/>
            <a:ext cx="2413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8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竞品深度分析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7302500" y="3746500"/>
            <a:ext cx="24130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rgbClr val="475569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主流品牌产品功能与价格对比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160000" y="2286000"/>
            <a:ext cx="2794000" cy="254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0160000" y="2476500"/>
            <a:ext cx="2794000" cy="6985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ct val="120000"/>
              </a:lnSpc>
            </a:pPr>
            <a:r>
              <a:rPr lang="en-US" sz="4000" dirty="0">
                <a:solidFill>
                  <a:srgbClr val="E8734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04</a:t>
            </a:r>
            <a:endParaRPr lang="en-US" sz="4000" dirty="0"/>
          </a:p>
        </p:txBody>
      </p:sp>
      <p:sp>
        <p:nvSpPr>
          <p:cNvPr id="19" name="Text 17"/>
          <p:cNvSpPr/>
          <p:nvPr/>
        </p:nvSpPr>
        <p:spPr>
          <a:xfrm>
            <a:off x="10350500" y="3302000"/>
            <a:ext cx="2413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8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AI大模型评测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10350500" y="3746500"/>
            <a:ext cx="2413000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rgbClr val="475569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豆包与通义千问品牌认知分析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13208000" y="2286000"/>
            <a:ext cx="2794000" cy="254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3208000" y="2476500"/>
            <a:ext cx="2794000" cy="6985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ct val="120000"/>
              </a:lnSpc>
            </a:pPr>
            <a:r>
              <a:rPr lang="en-US" sz="4000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05</a:t>
            </a:r>
            <a:endParaRPr lang="en-US" sz="4000" dirty="0"/>
          </a:p>
        </p:txBody>
      </p:sp>
      <p:sp>
        <p:nvSpPr>
          <p:cNvPr id="23" name="Text 21"/>
          <p:cNvSpPr/>
          <p:nvPr/>
        </p:nvSpPr>
        <p:spPr>
          <a:xfrm>
            <a:off x="13398500" y="3302000"/>
            <a:ext cx="2413000" cy="381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8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SWOT与战略建议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3398500" y="3746500"/>
            <a:ext cx="2413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ct val="150000"/>
              </a:lnSpc>
            </a:pPr>
            <a:r>
              <a:rPr lang="en-US" sz="1300" dirty="0">
                <a:solidFill>
                  <a:srgbClr val="475569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优势劣势分析与 actionable 建议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1016000" y="5461000"/>
            <a:ext cx="14224000" cy="27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70000"/>
              </a:lnSpc>
            </a:pPr>
            <a:r>
              <a:rPr lang="en-US" sz="1800" b="1" dirty="0">
                <a:solidFill>
                  <a:srgbClr val="475569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报告概要：</a:t>
            </a:r>
            <a:pPr algn="l">
              <a:lnSpc>
                <a:spcPct val="170000"/>
              </a:lnSpc>
            </a:pPr>
            <a:r>
              <a:rPr lang="en-US" sz="1800" dirty="0">
                <a:solidFill>
                  <a:srgbClr val="475569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本报告基于产品分析提示词全集框架，对爱齿一生品牌进行全景扫描，覆盖品牌定位、市场规模、竞品格局、AI大模型表现、SWOT分析五大维度。核心发现：爱齿一生以360°旋转技术形成差异化壁垒，但在品牌认知度和AI数字 visibility 方面存在明显短板，建议从AI内容建设、渠道拓展、产品升级三管齐下突破增长瓶颈。</a:t>
            </a:r>
            <a:endParaRPr lang="en-US" sz="1800" dirty="0"/>
          </a:p>
        </p:txBody>
      </p:sp>
      <p:sp>
        <p:nvSpPr>
          <p:cNvPr id="26" name="Shape 24"/>
          <p:cNvSpPr/>
          <p:nvPr/>
        </p:nvSpPr>
        <p:spPr>
          <a:xfrm>
            <a:off x="1016000" y="8636000"/>
            <a:ext cx="14224000" cy="0"/>
          </a:xfrm>
          <a:prstGeom prst="straightConnector1">
            <a:avLst/>
          </a:prstGeom>
          <a:noFill/>
          <a:ln w="12700">
            <a:solidFill>
              <a:srgbClr val="CBD5E1"/>
            </a:solidFill>
            <a:prstDash val="solid"/>
            <a:headEnd type="none"/>
            <a:tailEnd type="none"/>
          </a:ln>
        </p:spPr>
      </p:sp>
    </p:spTree>
  </p:cSld>
  <p:clrMapOvr>
    <a:masterClrMapping/>
  </p:clrMapOvr>
  <p:transition>
    <p:fade/>
    <p:spd val="me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16000" y="2286000"/>
            <a:ext cx="4445000" cy="152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>
              <a:lnSpc>
                <a:spcPct val="120000"/>
              </a:lnSpc>
            </a:pPr>
            <a:r>
              <a:rPr lang="en-US" sz="10000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01</a:t>
            </a:r>
            <a:endParaRPr lang="en-US" sz="10000" dirty="0"/>
          </a:p>
        </p:txBody>
      </p:sp>
      <p:sp>
        <p:nvSpPr>
          <p:cNvPr id="3" name="Text 1"/>
          <p:cNvSpPr/>
          <p:nvPr/>
        </p:nvSpPr>
        <p:spPr>
          <a:xfrm>
            <a:off x="1016000" y="3937000"/>
            <a:ext cx="7620000" cy="6985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4000" b="1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品牌全景扫描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1016000" y="4826000"/>
            <a:ext cx="1016000" cy="0"/>
          </a:xfrm>
          <a:prstGeom prst="straightConnector1">
            <a:avLst/>
          </a:prstGeom>
          <a:noFill/>
          <a:ln w="50800">
            <a:solidFill>
              <a:srgbClr val="2B7DB3"/>
            </a:solidFill>
            <a:prstDash val="solid"/>
            <a:headEnd type="none"/>
            <a:tailEnd type="none"/>
          </a:ln>
        </p:spPr>
      </p:sp>
      <p:sp>
        <p:nvSpPr>
          <p:cNvPr id="5" name="Text 3"/>
          <p:cNvSpPr/>
          <p:nvPr/>
        </p:nvSpPr>
        <p:spPr>
          <a:xfrm>
            <a:off x="1016000" y="5080000"/>
            <a:ext cx="7620000" cy="4445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2000" dirty="0">
                <a:solidFill>
                  <a:srgbClr val="6B8FA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爱齿一生品牌定位、核心产品与技术路线解析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13970000" y="0"/>
            <a:ext cx="2286000" cy="9144000"/>
          </a:xfrm>
          <a:prstGeom prst="rect">
            <a:avLst/>
          </a:prstGeom>
          <a:solidFill>
            <a:srgbClr val="2B7DB3">
              <a:alpha val="6275"/>
            </a:srgbClr>
          </a:solidFill>
          <a:ln/>
        </p:spPr>
      </p:sp>
    </p:spTree>
  </p:cSld>
  <p:clrMapOvr>
    <a:masterClrMapping/>
  </p:clrMapOvr>
  <p:transition>
    <p:fade/>
    <p:spd val="me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16000" y="444500"/>
            <a:ext cx="14224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30000"/>
              </a:lnSpc>
            </a:pPr>
            <a:r>
              <a:rPr lang="en-US" sz="26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爱齿一生以360°旋转技术切入电动牙刷赛道，定位中端家用洗牙护理市场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1016000" y="1397000"/>
            <a:ext cx="14224000" cy="0"/>
          </a:xfrm>
          <a:prstGeom prst="straightConnector1">
            <a:avLst/>
          </a:prstGeom>
          <a:noFill/>
          <a:ln w="12700">
            <a:solidFill>
              <a:srgbClr val="CBD5E1"/>
            </a:solidFill>
            <a:prstDash val="solid"/>
            <a:headEnd type="none"/>
            <a:tailEnd type="none"/>
          </a:ln>
        </p:spPr>
      </p:sp>
      <p:sp>
        <p:nvSpPr>
          <p:cNvPr id="4" name="Shape 2"/>
          <p:cNvSpPr/>
          <p:nvPr/>
        </p:nvSpPr>
        <p:spPr>
          <a:xfrm>
            <a:off x="1016000" y="1651000"/>
            <a:ext cx="6858000" cy="3937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270000" y="1803400"/>
            <a:ext cx="2540000" cy="355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600" b="1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企业基本信息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270000" y="2260600"/>
            <a:ext cx="6350000" cy="31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60000"/>
              </a:lnSpc>
            </a:pPr>
            <a:r>
              <a:rPr lang="en-US" sz="15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公司全称</a:t>
            </a:r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　无锡爱齿一生科技有限公司</a:t>
            </a:r>
            <a:endParaRPr lang="en-US" sz="1500" dirty="0"/>
          </a:p>
          <a:p>
            <a:pPr algn="l">
              <a:lnSpc>
                <a:spcPct val="160000"/>
              </a:lnSpc>
            </a:pPr>
            <a:r>
              <a:rPr lang="en-US" sz="15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成立时间</a:t>
            </a:r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　2017年8月14日</a:t>
            </a:r>
            <a:endParaRPr lang="en-US" sz="1500" dirty="0"/>
          </a:p>
          <a:p>
            <a:pPr algn="l">
              <a:lnSpc>
                <a:spcPct val="160000"/>
              </a:lnSpc>
            </a:pPr>
            <a:r>
              <a:rPr lang="en-US" sz="15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注册资本</a:t>
            </a:r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　1000万人民币</a:t>
            </a:r>
            <a:endParaRPr lang="en-US" sz="1500" dirty="0"/>
          </a:p>
          <a:p>
            <a:pPr algn="l">
              <a:lnSpc>
                <a:spcPct val="160000"/>
              </a:lnSpc>
            </a:pPr>
            <a:r>
              <a:rPr lang="en-US" sz="15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法定代表人</a:t>
            </a:r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　侯朝晖</a:t>
            </a:r>
            <a:endParaRPr lang="en-US" sz="1500" dirty="0"/>
          </a:p>
          <a:p>
            <a:pPr algn="l">
              <a:lnSpc>
                <a:spcPct val="160000"/>
              </a:lnSpc>
            </a:pPr>
            <a:r>
              <a:rPr lang="en-US" sz="15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企业规模</a:t>
            </a:r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　20-99人</a:t>
            </a:r>
            <a:endParaRPr lang="en-US" sz="1500" dirty="0"/>
          </a:p>
          <a:p>
            <a:pPr algn="l">
              <a:lnSpc>
                <a:spcPct val="160000"/>
              </a:lnSpc>
            </a:pPr>
            <a:r>
              <a:rPr lang="en-US" sz="15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所属行业</a:t>
            </a:r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　电气机械和器材制造业</a:t>
            </a:r>
            <a:endParaRPr lang="en-US" sz="1500" dirty="0"/>
          </a:p>
          <a:p>
            <a:pPr algn="l">
              <a:lnSpc>
                <a:spcPct val="160000"/>
              </a:lnSpc>
            </a:pPr>
            <a:r>
              <a:rPr lang="en-US" sz="15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注册地址</a:t>
            </a:r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　无锡市滨湖区隐秀路811-1103</a:t>
            </a:r>
            <a:endParaRPr lang="en-US" sz="1500" dirty="0"/>
          </a:p>
          <a:p>
            <a:pPr algn="l">
              <a:lnSpc>
                <a:spcPct val="160000"/>
              </a:lnSpc>
            </a:pPr>
            <a:r>
              <a:rPr lang="en-US" sz="15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核心定位</a:t>
            </a:r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　口腔健康，用心服务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128000" y="1651000"/>
            <a:ext cx="7112000" cy="20955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382000" y="1803400"/>
            <a:ext cx="2540000" cy="355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600" b="1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产品核心信息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8382000" y="2222500"/>
            <a:ext cx="660400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55000"/>
              </a:lnSpc>
            </a:pPr>
            <a:r>
              <a:rPr lang="en-US" sz="15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产品名称</a:t>
            </a:r>
            <a:pPr algn="l">
              <a:lnSpc>
                <a:spcPct val="155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　爱齿一生自助洗牙仪（电动牙刷）</a:t>
            </a:r>
            <a:endParaRPr lang="en-US" sz="1500" dirty="0"/>
          </a:p>
          <a:p>
            <a:pPr algn="l">
              <a:lnSpc>
                <a:spcPct val="155000"/>
              </a:lnSpc>
            </a:pPr>
            <a:r>
              <a:rPr lang="en-US" sz="15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核心技术</a:t>
            </a:r>
            <a:pPr algn="l">
              <a:lnSpc>
                <a:spcPct val="155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　360°持续旋转清洁技术</a:t>
            </a:r>
            <a:endParaRPr lang="en-US" sz="1500" dirty="0"/>
          </a:p>
          <a:p>
            <a:pPr algn="l">
              <a:lnSpc>
                <a:spcPct val="155000"/>
              </a:lnSpc>
            </a:pPr>
            <a:r>
              <a:rPr lang="en-US" sz="15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产品定价</a:t>
            </a:r>
            <a:pPr algn="l">
              <a:lnSpc>
                <a:spcPct val="155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　</a:t>
            </a:r>
            <a:pPr algn="l">
              <a:lnSpc>
                <a:spcPct val="155000"/>
              </a:lnSpc>
            </a:pPr>
            <a:r>
              <a:rPr lang="en-US" sz="1500" b="1" dirty="0">
                <a:solidFill>
                  <a:srgbClr val="E8734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299元</a:t>
            </a:r>
            <a:pPr algn="l">
              <a:lnSpc>
                <a:spcPct val="155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（中端价位）</a:t>
            </a:r>
            <a:endParaRPr lang="en-US" sz="1500" dirty="0"/>
          </a:p>
          <a:p>
            <a:pPr algn="l">
              <a:lnSpc>
                <a:spcPct val="155000"/>
              </a:lnSpc>
            </a:pPr>
            <a:r>
              <a:rPr lang="en-US" sz="15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销售渠道</a:t>
            </a:r>
            <a:pPr algn="l">
              <a:lnSpc>
                <a:spcPct val="155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　淘宝官方商城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8128000" y="3873500"/>
            <a:ext cx="7112000" cy="215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382000" y="4025900"/>
            <a:ext cx="2540000" cy="355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600" b="1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核心卖点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382000" y="4445000"/>
            <a:ext cx="660400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55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360°旋转清洁，类似抛光机原理</a:t>
            </a:r>
            <a:endParaRPr lang="en-US" sz="1500" dirty="0"/>
          </a:p>
          <a:p>
            <a:pPr algn="l">
              <a:lnSpc>
                <a:spcPct val="155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无震感设计，温和不伤牙龈</a:t>
            </a:r>
            <a:endParaRPr lang="en-US" sz="1500" dirty="0"/>
          </a:p>
          <a:p>
            <a:pPr algn="l">
              <a:lnSpc>
                <a:spcPct val="155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超强防水，感应式充电</a:t>
            </a:r>
            <a:endParaRPr lang="en-US" sz="1500" dirty="0"/>
          </a:p>
          <a:p>
            <a:pPr algn="l">
              <a:lnSpc>
                <a:spcPct val="155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阻断牙结石形成，预防蛀牙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1016000" y="5842000"/>
            <a:ext cx="50800" cy="1270000"/>
          </a:xfrm>
          <a:prstGeom prst="rect">
            <a:avLst/>
          </a:prstGeom>
          <a:solidFill>
            <a:srgbClr val="2B7DB3"/>
          </a:solidFill>
          <a:ln/>
        </p:spPr>
      </p:sp>
      <p:sp>
        <p:nvSpPr>
          <p:cNvPr id="14" name="Text 12"/>
          <p:cNvSpPr/>
          <p:nvPr/>
        </p:nvSpPr>
        <p:spPr>
          <a:xfrm>
            <a:off x="1270000" y="5842000"/>
            <a:ext cx="3810000" cy="355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600" b="1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专利布局（6项实用新型专利）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270000" y="6248400"/>
            <a:ext cx="13970000" cy="86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60000"/>
              </a:lnSpc>
            </a:pPr>
            <a:r>
              <a:rPr lang="en-US" sz="1400" dirty="0">
                <a:solidFill>
                  <a:srgbClr val="475569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专利号 ZL 2019 2 1996643.0（便于更换刷头的一体式电动牙刷）· ZL 2021 2 0439891.6（旋转牙刷植毛座及旋转牙刷）等</a:t>
            </a:r>
            <a:endParaRPr lang="en-US" sz="1400" dirty="0"/>
          </a:p>
          <a:p>
            <a:pPr algn="l">
              <a:lnSpc>
                <a:spcPct val="160000"/>
              </a:lnSpc>
            </a:pPr>
            <a:r>
              <a:rPr lang="en-US" sz="1400" dirty="0">
                <a:solidFill>
                  <a:srgbClr val="475569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发明人均为侯朝晖，专利权人为无锡爱齿一生科技有限公司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016000" y="7366000"/>
            <a:ext cx="88900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20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Source: 企知道企业信息平台、爱齿一生官网(acysxyy.com)、企查查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4986000" y="7366000"/>
            <a:ext cx="508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20000"/>
              </a:lnSpc>
            </a:pPr>
            <a:r>
              <a:rPr lang="en-US" sz="120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04</a:t>
            </a:r>
            <a:endParaRPr lang="en-US" sz="1200" dirty="0"/>
          </a:p>
        </p:txBody>
      </p:sp>
    </p:spTree>
  </p:cSld>
  <p:clrMapOvr>
    <a:masterClrMapping/>
  </p:clrMapOvr>
  <p:transition>
    <p:fade/>
    <p:spd val="me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16000" y="444500"/>
            <a:ext cx="14224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30000"/>
              </a:lnSpc>
            </a:pPr>
            <a:r>
              <a:rPr lang="en-US" sz="26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360°旋转技术是爱齿一生的核心差异化壁垒，但面临扫振式新技术的冲击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1016000" y="1397000"/>
            <a:ext cx="14224000" cy="0"/>
          </a:xfrm>
          <a:prstGeom prst="straightConnector1">
            <a:avLst/>
          </a:prstGeom>
          <a:noFill/>
          <a:ln w="12700">
            <a:solidFill>
              <a:srgbClr val="CBD5E1"/>
            </a:solidFill>
            <a:prstDash val="solid"/>
            <a:headEnd type="none"/>
            <a:tailEnd type="none"/>
          </a:ln>
        </p:spPr>
      </p:sp>
      <p:sp>
        <p:nvSpPr>
          <p:cNvPr id="4" name="Text 2"/>
          <p:cNvSpPr/>
          <p:nvPr/>
        </p:nvSpPr>
        <p:spPr>
          <a:xfrm>
            <a:off x="1016000" y="1524000"/>
            <a:ext cx="5080000" cy="3556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600" b="1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三大技术路线对比</a:t>
            </a:r>
            <a:endParaRPr lang="en-US" sz="1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016000" y="1968500"/>
          <a:ext cx="14224000" cy="3048000"/>
        </p:xfrm>
        <a:graphic>
          <a:graphicData uri="http://schemas.openxmlformats.org/drawingml/2006/table">
            <a:tbl>
              <a:tblPr/>
              <a:tblGrid>
                <a:gridCol w="2844800"/>
                <a:gridCol w="3840480"/>
                <a:gridCol w="3840480"/>
                <a:gridCol w="3698240"/>
              </a:tblGrid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对比维度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7D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爱齿一生（旋转式）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7D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主流品牌（声波式）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7D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徕芬（扫振式）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7DB3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工作原理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360°持续旋转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高频振动20000-40000次/分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伺服电机+扫振复合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转速/频率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600转/分钟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20000-40000次/分钟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60°超大摆幅+振动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牙龈刺激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6A34A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无强震感，温和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E8734A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部分用户反馈震感强烈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6A34A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智能过压提醒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刷头形状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圆形刷头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方形/椭圆形刷头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标准刷头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代表品牌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爱齿一生、读齿一家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飞利浦、usmile、小米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徕芬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市场份额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E8734A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小众细分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82%+（主流）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11%-15%（快速增长）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1016000" y="5334000"/>
            <a:ext cx="50800" cy="1651000"/>
          </a:xfrm>
          <a:prstGeom prst="rect">
            <a:avLst/>
          </a:prstGeom>
          <a:solidFill>
            <a:srgbClr val="E8734A"/>
          </a:solidFill>
          <a:ln/>
        </p:spPr>
      </p:sp>
      <p:sp>
        <p:nvSpPr>
          <p:cNvPr id="7" name="Text 4"/>
          <p:cNvSpPr/>
          <p:nvPr/>
        </p:nvSpPr>
        <p:spPr>
          <a:xfrm>
            <a:off x="1270000" y="5334000"/>
            <a:ext cx="3810000" cy="3302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600" b="1" dirty="0">
                <a:solidFill>
                  <a:srgbClr val="E8734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关键洞察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270000" y="5740400"/>
            <a:ext cx="13970000" cy="127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爱齿生的旋转式技术在"舒适度"维度具有差异化优势，适合</a:t>
            </a:r>
            <a:pPr algn="l">
              <a:lnSpc>
                <a:spcPct val="160000"/>
              </a:lnSpc>
            </a:pPr>
            <a:r>
              <a:rPr lang="en-US" sz="1500" b="1" dirty="0">
                <a:solidFill>
                  <a:srgbClr val="E8734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牙龈敏感人群</a:t>
            </a:r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和初次使用电动牙刷者</a:t>
            </a:r>
            <a:endParaRPr lang="en-US" sz="1500" dirty="0"/>
          </a:p>
          <a:p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但扫振式技术自2023年面世后渗透率从2%飙升至16%，徕芬2024年市占率已达11%，预计2026年达15%</a:t>
            </a:r>
            <a:endParaRPr lang="en-US" sz="1500" dirty="0"/>
          </a:p>
          <a:p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· 旋转式技术面临双重挤压：上方被扫振式技术迭代压制，下方被欧乐B等传统旋转式品牌挤压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016000" y="7366000"/>
            <a:ext cx="101600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20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Source: 36氪研究院《2025年中国扫振电动牙刷行业研究报告》、凤凰网科技、各品牌官方资料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14986000" y="7366000"/>
            <a:ext cx="508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20000"/>
              </a:lnSpc>
            </a:pPr>
            <a:r>
              <a:rPr lang="en-US" sz="120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05</a:t>
            </a:r>
            <a:endParaRPr lang="en-US" sz="1200" dirty="0"/>
          </a:p>
        </p:txBody>
      </p:sp>
    </p:spTree>
  </p:cSld>
  <p:clrMapOvr>
    <a:masterClrMapping/>
  </p:clrMapOvr>
  <p:transition>
    <p:fade/>
    <p:spd val="me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16000" y="2286000"/>
            <a:ext cx="4445000" cy="152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>
              <a:lnSpc>
                <a:spcPct val="120000"/>
              </a:lnSpc>
            </a:pPr>
            <a:r>
              <a:rPr lang="en-US" sz="10000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02</a:t>
            </a:r>
            <a:endParaRPr lang="en-US" sz="10000" dirty="0"/>
          </a:p>
        </p:txBody>
      </p:sp>
      <p:sp>
        <p:nvSpPr>
          <p:cNvPr id="3" name="Text 1"/>
          <p:cNvSpPr/>
          <p:nvPr/>
        </p:nvSpPr>
        <p:spPr>
          <a:xfrm>
            <a:off x="1016000" y="3937000"/>
            <a:ext cx="7620000" cy="6985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4000" b="1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行业市场洞察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1016000" y="4826000"/>
            <a:ext cx="1016000" cy="0"/>
          </a:xfrm>
          <a:prstGeom prst="straightConnector1">
            <a:avLst/>
          </a:prstGeom>
          <a:noFill/>
          <a:ln w="50800">
            <a:solidFill>
              <a:srgbClr val="2B7DB3"/>
            </a:solidFill>
            <a:prstDash val="solid"/>
            <a:headEnd type="none"/>
            <a:tailEnd type="none"/>
          </a:ln>
        </p:spPr>
      </p:sp>
      <p:sp>
        <p:nvSpPr>
          <p:cNvPr id="5" name="Text 3"/>
          <p:cNvSpPr/>
          <p:nvPr/>
        </p:nvSpPr>
        <p:spPr>
          <a:xfrm>
            <a:off x="1016000" y="5080000"/>
            <a:ext cx="7620000" cy="4445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2000" dirty="0">
                <a:solidFill>
                  <a:srgbClr val="6B8FA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电动牙刷市场规模、增长趋势与竞争格局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13970000" y="0"/>
            <a:ext cx="2286000" cy="9144000"/>
          </a:xfrm>
          <a:prstGeom prst="rect">
            <a:avLst/>
          </a:prstGeom>
          <a:solidFill>
            <a:srgbClr val="2B7DB3">
              <a:alpha val="6275"/>
            </a:srgbClr>
          </a:solidFill>
          <a:ln/>
        </p:spPr>
      </p:sp>
    </p:spTree>
  </p:cSld>
  <p:clrMapOvr>
    <a:masterClrMapping/>
  </p:clrMapOvr>
  <p:transition>
    <p:fade/>
    <p:spd val="me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16000" y="444500"/>
            <a:ext cx="14224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30000"/>
              </a:lnSpc>
            </a:pPr>
            <a:r>
              <a:rPr lang="en-US" sz="26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中国电动牙刷市场进入技术驱动二次增长期，2028年零售额有望突破百亿元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1016000" y="1397000"/>
            <a:ext cx="14224000" cy="0"/>
          </a:xfrm>
          <a:prstGeom prst="straightConnector1">
            <a:avLst/>
          </a:prstGeom>
          <a:noFill/>
          <a:ln w="12700">
            <a:solidFill>
              <a:srgbClr val="CBD5E1"/>
            </a:solidFill>
            <a:prstDash val="solid"/>
            <a:headEnd type="none"/>
            <a:tailEnd type="none"/>
          </a:ln>
        </p:spPr>
      </p:sp>
      <p:sp>
        <p:nvSpPr>
          <p:cNvPr id="4" name="Shape 2"/>
          <p:cNvSpPr/>
          <p:nvPr/>
        </p:nvSpPr>
        <p:spPr>
          <a:xfrm>
            <a:off x="1016000" y="1587500"/>
            <a:ext cx="3302000" cy="1397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206500" y="1714500"/>
            <a:ext cx="2921000" cy="635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>
              <a:lnSpc>
                <a:spcPct val="120000"/>
              </a:lnSpc>
            </a:pPr>
            <a:r>
              <a:rPr lang="en-US" sz="3600" b="1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64.0亿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1206500" y="2387600"/>
            <a:ext cx="2921000" cy="4445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400" dirty="0">
                <a:solidFill>
                  <a:srgbClr val="475569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2024年中国零售额（元）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0" y="1587500"/>
            <a:ext cx="3302000" cy="1397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62500" y="1714500"/>
            <a:ext cx="2921000" cy="635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>
              <a:lnSpc>
                <a:spcPct val="120000"/>
              </a:lnSpc>
            </a:pPr>
            <a:r>
              <a:rPr lang="en-US" sz="3600" b="1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12.6%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4762500" y="2387600"/>
            <a:ext cx="2921000" cy="4445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400" dirty="0">
                <a:solidFill>
                  <a:srgbClr val="475569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CAGR（2024-2028）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128000" y="1587500"/>
            <a:ext cx="3302000" cy="1397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318500" y="1714500"/>
            <a:ext cx="2921000" cy="635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>
              <a:lnSpc>
                <a:spcPct val="120000"/>
              </a:lnSpc>
            </a:pPr>
            <a:r>
              <a:rPr lang="en-US" sz="3600" b="1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23.5%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8318500" y="2387600"/>
            <a:ext cx="2921000" cy="4445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400" dirty="0">
                <a:solidFill>
                  <a:srgbClr val="475569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2024年市场渗透率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11684000" y="1587500"/>
            <a:ext cx="3302000" cy="1397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1874500" y="1714500"/>
            <a:ext cx="2921000" cy="635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>
              <a:lnSpc>
                <a:spcPct val="120000"/>
              </a:lnSpc>
            </a:pPr>
            <a:r>
              <a:rPr lang="en-US" sz="3600" b="1" dirty="0">
                <a:solidFill>
                  <a:srgbClr val="E8734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100亿+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11874500" y="2387600"/>
            <a:ext cx="2921000" cy="4445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400" dirty="0">
                <a:solidFill>
                  <a:srgbClr val="475569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2028年预计零售额（元）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016000" y="3238500"/>
            <a:ext cx="5080000" cy="3302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500" b="1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中国电动牙刷零售额及预测（亿元）</a:t>
            </a:r>
            <a:endParaRPr lang="en-US" sz="1500" dirty="0"/>
          </a:p>
        </p:txBody>
      </p:sp>
      <p:graphicFrame>
        <p:nvGraphicFramePr>
          <p:cNvPr id="17" name="Chart 0" descr=""/>
          <p:cNvGraphicFramePr/>
          <p:nvPr/>
        </p:nvGraphicFramePr>
        <p:xfrm>
          <a:off x="1016000" y="3619500"/>
          <a:ext cx="6858000" cy="3429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8" name="Text 15"/>
          <p:cNvSpPr/>
          <p:nvPr/>
        </p:nvSpPr>
        <p:spPr>
          <a:xfrm>
            <a:off x="8382000" y="3238500"/>
            <a:ext cx="3810000" cy="3302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500" b="1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增长驱动力分析</a:t>
            </a:r>
            <a:endParaRPr lang="en-US" sz="1500" dirty="0"/>
          </a:p>
        </p:txBody>
      </p:sp>
      <p:sp>
        <p:nvSpPr>
          <p:cNvPr id="19" name="Text 16"/>
          <p:cNvSpPr/>
          <p:nvPr/>
        </p:nvSpPr>
        <p:spPr>
          <a:xfrm>
            <a:off x="8382000" y="3683000"/>
            <a:ext cx="6858000" cy="33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60000"/>
              </a:lnSpc>
            </a:pPr>
            <a:r>
              <a:rPr lang="en-US" sz="15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1. 口腔健康意识提升</a:t>
            </a:r>
            <a:endParaRPr lang="en-US" sz="1500" dirty="0"/>
          </a:p>
          <a:p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81.5%口腔问题因刷牙不到位，消费者从"可选品"转向"必需品"</a:t>
            </a:r>
            <a:endParaRPr lang="en-US" sz="1500" dirty="0"/>
          </a:p>
          <a:p>
            <a:pPr algn="l">
              <a:lnSpc>
                <a:spcPct val="160000"/>
              </a:lnSpc>
              <a:spcBef>
                <a:spcPts val="800"/>
              </a:spcBef>
            </a:pPr>
            <a:r>
              <a:rPr lang="en-US" sz="15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2. 技术迭代激活市场</a:t>
            </a:r>
            <a:endParaRPr lang="en-US" sz="1500" dirty="0"/>
          </a:p>
          <a:p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扫振式技术突破推动二次增长，2023年渗透率仅2%→2024年16%</a:t>
            </a:r>
            <a:endParaRPr lang="en-US" sz="1500" dirty="0"/>
          </a:p>
          <a:p>
            <a:pPr algn="l">
              <a:lnSpc>
                <a:spcPct val="160000"/>
              </a:lnSpc>
              <a:spcBef>
                <a:spcPts val="800"/>
              </a:spcBef>
            </a:pPr>
            <a:r>
              <a:rPr lang="en-US" sz="15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3. 下沉市场释放增量</a:t>
            </a:r>
            <a:endParaRPr lang="en-US" sz="1500" dirty="0"/>
          </a:p>
          <a:p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三四线城市贡献率同比提升9.2个百分点，老年群体需求年增31%</a:t>
            </a:r>
            <a:endParaRPr lang="en-US" sz="1500" dirty="0"/>
          </a:p>
          <a:p>
            <a:pPr algn="l">
              <a:lnSpc>
                <a:spcPct val="160000"/>
              </a:lnSpc>
              <a:spcBef>
                <a:spcPts val="800"/>
              </a:spcBef>
            </a:pPr>
            <a:r>
              <a:rPr lang="en-US" sz="15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4. 中等收入群体扩大</a:t>
            </a:r>
            <a:endParaRPr lang="en-US" sz="1500" dirty="0"/>
          </a:p>
          <a:p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中等收入群体扩大至5亿人，为市场提供核心消费基础</a:t>
            </a:r>
            <a:endParaRPr lang="en-US" sz="1500" dirty="0"/>
          </a:p>
        </p:txBody>
      </p:sp>
      <p:sp>
        <p:nvSpPr>
          <p:cNvPr id="20" name="Text 17"/>
          <p:cNvSpPr/>
          <p:nvPr/>
        </p:nvSpPr>
        <p:spPr>
          <a:xfrm>
            <a:off x="1016000" y="7366000"/>
            <a:ext cx="114300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20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Source: 36氪研究院、蝉妈妈《电动牙刷市场综合分析报告2026》、Fortune Business Insights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14986000" y="7366000"/>
            <a:ext cx="508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20000"/>
              </a:lnSpc>
            </a:pPr>
            <a:r>
              <a:rPr lang="en-US" sz="120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07</a:t>
            </a:r>
            <a:endParaRPr lang="en-US" sz="1200" dirty="0"/>
          </a:p>
        </p:txBody>
      </p:sp>
    </p:spTree>
  </p:cSld>
  <p:clrMapOvr>
    <a:masterClrMapping/>
  </p:clrMapOvr>
  <p:transition>
    <p:fade/>
    <p:spd val="me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16000" y="444500"/>
            <a:ext cx="14224000" cy="88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30000"/>
              </a:lnSpc>
            </a:pPr>
            <a:r>
              <a:rPr lang="en-US" sz="26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市场呈三梯队竞争格局，usmile以28%市占率领跑，新锐品牌徕芬以技术破局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1016000" y="1397000"/>
            <a:ext cx="14224000" cy="0"/>
          </a:xfrm>
          <a:prstGeom prst="straightConnector1">
            <a:avLst/>
          </a:prstGeom>
          <a:noFill/>
          <a:ln w="12700">
            <a:solidFill>
              <a:srgbClr val="CBD5E1"/>
            </a:solidFill>
            <a:prstDash val="solid"/>
            <a:headEnd type="none"/>
            <a:tailEnd type="none"/>
          </a:ln>
        </p:spPr>
      </p:sp>
      <p:graphicFrame>
        <p:nvGraphicFramePr>
          <p:cNvPr id="4" name="Chart 0" descr=""/>
          <p:cNvGraphicFramePr/>
          <p:nvPr/>
        </p:nvGraphicFramePr>
        <p:xfrm>
          <a:off x="1016000" y="1587500"/>
          <a:ext cx="6096000" cy="3937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7620000" y="1587500"/>
            <a:ext cx="3810000" cy="3302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500" b="1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三梯队竞争格局</a:t>
            </a:r>
            <a:endParaRPr lang="en-US" sz="15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20000" y="2006600"/>
          <a:ext cx="7620000" cy="3517900"/>
        </p:xfrm>
        <a:graphic>
          <a:graphicData uri="http://schemas.openxmlformats.org/drawingml/2006/table">
            <a:tbl>
              <a:tblPr/>
              <a:tblGrid>
                <a:gridCol w="1371600"/>
                <a:gridCol w="1676400"/>
                <a:gridCol w="2286000"/>
                <a:gridCol w="2286000"/>
              </a:tblGrid>
              <a:tr h="562864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梯队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7D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代表品牌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7D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价格区间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7D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核心特征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7DB3"/>
                    </a:solidFill>
                  </a:tcPr>
                </a:tc>
              </a:tr>
              <a:tr h="98501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第一梯队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飞利浦、欧乐B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399-2499元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国际品牌，技术专利强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8501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第二梯队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usmile、舒客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149-779元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本土头部，性价比+设计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1F4"/>
                    </a:solidFill>
                  </a:tcPr>
                </a:tc>
              </a:tr>
              <a:tr h="98501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第三梯队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徕芬、拜尔、爱齿一生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1E293B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199-399元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E8734A"/>
                          </a:solidFill>
                          <a:latin typeface="Liter" pitchFamily="34" charset="0"/>
                          <a:ea typeface="Liter" pitchFamily="34" charset="-122"/>
                          <a:cs typeface="Liter" pitchFamily="34" charset="-120"/>
                        </a:rPr>
                        <a:t>新锐/细分品牌</a:t>
                      </a:r>
                      <a:endParaRPr lang="en-US" sz="1400" dirty="0">
                        <a:latin typeface="Liter" charset="0"/>
                        <a:ea typeface="Liter" charset="0"/>
                        <a:cs typeface="Liter" charset="0"/>
                      </a:endParaRPr>
                    </a:p>
                  </a:txBody>
                  <a:tcPr marL="54864" marR="54864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Shape 3"/>
          <p:cNvSpPr/>
          <p:nvPr/>
        </p:nvSpPr>
        <p:spPr>
          <a:xfrm>
            <a:off x="1016000" y="5778500"/>
            <a:ext cx="50800" cy="1206500"/>
          </a:xfrm>
          <a:prstGeom prst="rect">
            <a:avLst/>
          </a:prstGeom>
          <a:solidFill>
            <a:srgbClr val="E8734A"/>
          </a:solidFill>
          <a:ln/>
        </p:spPr>
      </p:sp>
      <p:sp>
        <p:nvSpPr>
          <p:cNvPr id="8" name="Text 4"/>
          <p:cNvSpPr/>
          <p:nvPr/>
        </p:nvSpPr>
        <p:spPr>
          <a:xfrm>
            <a:off x="1270000" y="5778500"/>
            <a:ext cx="5080000" cy="3302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600" b="1" dirty="0">
                <a:solidFill>
                  <a:srgbClr val="E8734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爱齿一生的位置</a:t>
            </a:r>
            <a:endParaRPr lang="en-US" sz="1600" dirty="0"/>
          </a:p>
        </p:txBody>
      </p:sp>
      <p:sp>
        <p:nvSpPr>
          <p:cNvPr id="9" name="Text 5"/>
          <p:cNvSpPr/>
          <p:nvPr/>
        </p:nvSpPr>
        <p:spPr>
          <a:xfrm>
            <a:off x="1270000" y="6159500"/>
            <a:ext cx="13970000" cy="8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爱齿一生（299元）位于</a:t>
            </a:r>
            <a:pPr algn="l">
              <a:lnSpc>
                <a:spcPct val="160000"/>
              </a:lnSpc>
            </a:pPr>
            <a:r>
              <a:rPr lang="en-US" sz="1500" b="1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第三梯队边缘</a:t>
            </a:r>
            <a:pPr algn="l">
              <a:lnSpc>
                <a:spcPct val="160000"/>
              </a:lnSpc>
            </a:pPr>
            <a:r>
              <a:rPr lang="en-US" sz="1500" dirty="0">
                <a:solidFill>
                  <a:srgbClr val="1E293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，品牌知名度和渠道覆盖与头部品牌差距显著。核心挑战在于：仅有淘宝单一渠道（主流品牌覆盖京东/天猫/抖音全渠道）；无社媒营销投入（usmile/徕芬在小红书/抖音有大量内容）；产品线单一（主流品牌均有3-5个系列覆盖不同价位）</a:t>
            </a:r>
            <a:endParaRPr lang="en-US" sz="1500" dirty="0"/>
          </a:p>
        </p:txBody>
      </p:sp>
      <p:sp>
        <p:nvSpPr>
          <p:cNvPr id="10" name="Text 6"/>
          <p:cNvSpPr/>
          <p:nvPr/>
        </p:nvSpPr>
        <p:spPr>
          <a:xfrm>
            <a:off x="1016000" y="7366000"/>
            <a:ext cx="11430000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120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Source: 中研普华、蝉妈妈《电动牙刷市场综合分析报告2026》、36氪研究院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14986000" y="7366000"/>
            <a:ext cx="508000" cy="25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20000"/>
              </a:lnSpc>
            </a:pPr>
            <a:r>
              <a:rPr lang="en-US" sz="120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08</a:t>
            </a:r>
            <a:endParaRPr lang="en-US" sz="1200" dirty="0"/>
          </a:p>
        </p:txBody>
      </p:sp>
    </p:spTree>
  </p:cSld>
  <p:clrMapOvr>
    <a:masterClrMapping/>
  </p:clrMapOvr>
  <p:transition>
    <p:fade/>
    <p:spd val="me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16000" y="2286000"/>
            <a:ext cx="4445000" cy="15240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>
              <a:lnSpc>
                <a:spcPct val="120000"/>
              </a:lnSpc>
            </a:pPr>
            <a:r>
              <a:rPr lang="en-US" sz="10000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03</a:t>
            </a:r>
            <a:endParaRPr lang="en-US" sz="10000" dirty="0"/>
          </a:p>
        </p:txBody>
      </p:sp>
      <p:sp>
        <p:nvSpPr>
          <p:cNvPr id="3" name="Text 1"/>
          <p:cNvSpPr/>
          <p:nvPr/>
        </p:nvSpPr>
        <p:spPr>
          <a:xfrm>
            <a:off x="1016000" y="3937000"/>
            <a:ext cx="7620000" cy="6985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4000" b="1" dirty="0">
                <a:solidFill>
                  <a:srgbClr val="2B7DB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竞品深度分析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1016000" y="4826000"/>
            <a:ext cx="1016000" cy="0"/>
          </a:xfrm>
          <a:prstGeom prst="straightConnector1">
            <a:avLst/>
          </a:prstGeom>
          <a:noFill/>
          <a:ln w="50800">
            <a:solidFill>
              <a:srgbClr val="2B7DB3"/>
            </a:solidFill>
            <a:prstDash val="solid"/>
            <a:headEnd type="none"/>
            <a:tailEnd type="none"/>
          </a:ln>
        </p:spPr>
      </p:sp>
      <p:sp>
        <p:nvSpPr>
          <p:cNvPr id="5" name="Text 3"/>
          <p:cNvSpPr/>
          <p:nvPr/>
        </p:nvSpPr>
        <p:spPr>
          <a:xfrm>
            <a:off x="1016000" y="5080000"/>
            <a:ext cx="7620000" cy="4445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>
              <a:lnSpc>
                <a:spcPct val="120000"/>
              </a:lnSpc>
            </a:pPr>
            <a:r>
              <a:rPr lang="en-US" sz="2000" dirty="0">
                <a:solidFill>
                  <a:srgbClr val="6B8FA3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主流品牌产品功能、价格与核心卖点多维对比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13970000" y="0"/>
            <a:ext cx="2286000" cy="9144000"/>
          </a:xfrm>
          <a:prstGeom prst="rect">
            <a:avLst/>
          </a:prstGeom>
          <a:solidFill>
            <a:srgbClr val="2B7DB3">
              <a:alpha val="6275"/>
            </a:srgbClr>
          </a:solidFill>
          <a:ln/>
        </p:spPr>
      </p:sp>
    </p:spTree>
  </p:cSld>
  <p:clrMapOvr>
    <a:masterClrMapping/>
  </p:clrMapOvr>
  <p:transition>
    <p:fade/>
    <p:spd val="me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Moonshot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爱齿一生品牌市场调研与AI大模型表现分析报告</dc:title>
  <dc:subject>爱齿一生品牌市场调研与AI大模型表现分析报告</dc:subject>
  <dc:creator>Kimi</dc:creator>
  <cp:lastModifiedBy>Kimi</cp:lastModifiedBy>
  <cp:revision>1</cp:revision>
  <dcterms:created xsi:type="dcterms:W3CDTF">2026-06-15T05:45:26Z</dcterms:created>
  <dcterms:modified xsi:type="dcterms:W3CDTF">2026-06-15T05:45:26Z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4" name="AIGC">
    <vt:lpwstr>{"Label":"爱齿一生品牌市场调研与AI大模型表现分析报告","ContentProducer":"001191110108MACG2KBH8F10000","ProduceID":"19ec9cb1-ee82-8cf5-8000-0000a2bc7c9f","ReservedCode1":"","ContentPropagator":"001191110108MACG2KBH8F20000","PropagateID":"19ec9afe-d532-8a39-8000-09ca5908ccdb","ReservedCode2":""}</vt:lpwstr>
  </property>
</Properties>
</file>